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6" r:id="rId3"/>
    <p:sldId id="257" r:id="rId4"/>
    <p:sldId id="259" r:id="rId5"/>
    <p:sldId id="261" r:id="rId6"/>
    <p:sldId id="262" r:id="rId7"/>
    <p:sldId id="258" r:id="rId8"/>
    <p:sldId id="260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3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7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9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4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56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0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3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ooclap.com/PTQG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ooclap.com/KQEP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Ein Bild, das Regenbogen, Licht enthält.&#10;&#10;Automatisch generierte Beschreibung">
            <a:extLst>
              <a:ext uri="{FF2B5EF4-FFF2-40B4-BE49-F238E27FC236}">
                <a16:creationId xmlns:a16="http://schemas.microsoft.com/office/drawing/2014/main" id="{779F4554-7623-4B99-9135-141776B5D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8A87BF-FB49-45DD-968D-36E17AE0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Wie</a:t>
            </a:r>
            <a:r>
              <a:rPr lang="de-DE" dirty="0">
                <a:solidFill>
                  <a:srgbClr val="FFC000"/>
                </a:solidFill>
              </a:rPr>
              <a:t>so </a:t>
            </a:r>
            <a:r>
              <a:rPr lang="de-DE" dirty="0" err="1">
                <a:solidFill>
                  <a:srgbClr val="FFC000"/>
                </a:solidFill>
              </a:rPr>
              <a:t>So</a:t>
            </a:r>
            <a:r>
              <a:rPr lang="de-DE" dirty="0" err="1">
                <a:solidFill>
                  <a:srgbClr val="FF0000"/>
                </a:solidFill>
              </a:rPr>
              <a:t>wi</a:t>
            </a:r>
            <a:r>
              <a:rPr lang="de-DE" dirty="0"/>
              <a:t>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2A79A6-F47F-4E0C-9B65-F9FB25DEC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de-DE" dirty="0"/>
              <a:t>Schnupperstunde für das Fach Sozialwissenschaften</a:t>
            </a:r>
          </a:p>
          <a:p>
            <a:r>
              <a:rPr lang="de-DE" dirty="0"/>
              <a:t>28.04.2021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295F8-B969-493E-982E-B7D7EBB9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Abstimmung: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FBE27-185C-45C0-AC25-3BC99F14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Wer kann sich nun vorstellen das Fach Sozialwissenschaften zu wählen? Seid hier gerne ehrlich: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dirty="0">
                <a:solidFill>
                  <a:srgbClr val="00B050"/>
                </a:solidFill>
              </a:rPr>
              <a:t>1 - Ja, ich kann mir sehr gut vorstellen das Fach                               	Sozialwissenschaften zu wählen. (JA)</a:t>
            </a:r>
          </a:p>
          <a:p>
            <a:pPr marL="0" indent="0" defTabSz="534988">
              <a:buNone/>
            </a:pPr>
            <a:r>
              <a:rPr lang="de-DE" dirty="0">
                <a:solidFill>
                  <a:srgbClr val="FFC000"/>
                </a:solidFill>
              </a:rPr>
              <a:t>2 - Ich kann mir vielleicht vorstellen das Fach zu wählen. 	(VIELLEICHT)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3 - Nein, Sozialwissenschaften ist gar nichts für mich (NEIN)</a:t>
            </a: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Digitale Umfrage nach der Präsentation: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www.wooclap.com/</a:t>
            </a:r>
            <a:r>
              <a:rPr lang="de-DE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PTQGCL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3074" name="Picture 2" descr="I Agree Vektorgrafiken, Cliparts Und Illustrationen Kaufen - 123RF">
            <a:extLst>
              <a:ext uri="{FF2B5EF4-FFF2-40B4-BE49-F238E27FC236}">
                <a16:creationId xmlns:a16="http://schemas.microsoft.com/office/drawing/2014/main" id="{ADBF5912-B2E0-4352-8EFA-03FD152F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0" y="125049"/>
            <a:ext cx="2794289" cy="16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DB89A-1084-4ACA-AEEB-6E4A6C5A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Abstimmung: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43EE42-99C0-4C7C-B4AB-4C1DD347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56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Wer von euch hat (</a:t>
            </a:r>
            <a:r>
              <a:rPr lang="de-DE" u="sng" dirty="0"/>
              <a:t>ehrlich!</a:t>
            </a:r>
            <a:r>
              <a:rPr lang="de-DE" dirty="0"/>
              <a:t>) schon mit dem Gedanken gespielt das Fach Sozialwissenschaften als WP-Kurs zu wählen?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dirty="0">
                <a:solidFill>
                  <a:srgbClr val="00B050"/>
                </a:solidFill>
              </a:rPr>
              <a:t>1 - Ja, ich kann mir sehr gut vorstellen das Fach                               	Sozialwissenschaften zu wählen. (JA)</a:t>
            </a:r>
          </a:p>
          <a:p>
            <a:pPr marL="0" indent="0" defTabSz="534988">
              <a:buNone/>
            </a:pPr>
            <a:r>
              <a:rPr lang="de-DE" dirty="0">
                <a:solidFill>
                  <a:srgbClr val="FFC000"/>
                </a:solidFill>
              </a:rPr>
              <a:t>2 - Ich kann mir vielleicht vorstellen das Fach zu wählen. 	(VIELLEICHT)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3 - Nein, Sozialwissenschaften ist gar nichts für mich (NEIN)</a:t>
            </a: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Digitale Umfrage: </a:t>
            </a:r>
            <a:r>
              <a:rPr lang="de-DE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www.wooclap.com/</a:t>
            </a:r>
            <a:r>
              <a:rPr lang="de-DE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KQEPSS</a:t>
            </a:r>
            <a:r>
              <a:rPr lang="de-DE" b="1" dirty="0">
                <a:solidFill>
                  <a:srgbClr val="0070C0"/>
                </a:solidFill>
              </a:rPr>
              <a:t>  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Picture 2" descr="I Agree Vektorgrafiken, Cliparts Und Illustrationen Kaufen - 123RF">
            <a:extLst>
              <a:ext uri="{FF2B5EF4-FFF2-40B4-BE49-F238E27FC236}">
                <a16:creationId xmlns:a16="http://schemas.microsoft.com/office/drawing/2014/main" id="{3ADB80E1-21FA-4F85-B00B-10DEFF8B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0" y="125049"/>
            <a:ext cx="2794289" cy="16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8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81E6C-1384-4338-BEA9-47B10839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Sozialwissenschaften: Was ist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2B34EC-CFF8-4621-83C9-F4360674F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Sozialwissenschaften ist ein Fach, das aus verschiedenen Teilbereichen besteht, die da wären:</a:t>
            </a:r>
          </a:p>
          <a:p>
            <a:pPr marL="0" indent="0">
              <a:buNone/>
            </a:pPr>
            <a:endParaRPr lang="de-DE" dirty="0">
              <a:highlight>
                <a:srgbClr val="0000FF"/>
              </a:highlight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D0790A-7266-4B8F-BAE7-B643F4341712}"/>
              </a:ext>
            </a:extLst>
          </p:cNvPr>
          <p:cNvSpPr/>
          <p:nvPr/>
        </p:nvSpPr>
        <p:spPr>
          <a:xfrm>
            <a:off x="4837545" y="4804304"/>
            <a:ext cx="2516909" cy="10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Sozialwissenschaften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AC8CD8-6A5A-48F5-A311-A9FBFB336603}"/>
              </a:ext>
            </a:extLst>
          </p:cNvPr>
          <p:cNvSpPr/>
          <p:nvPr/>
        </p:nvSpPr>
        <p:spPr>
          <a:xfrm>
            <a:off x="5037281" y="2741347"/>
            <a:ext cx="2117435" cy="137530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Gesellschaft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2C87D80-E612-4C1C-B898-5DA0BBBA70C6}"/>
              </a:ext>
            </a:extLst>
          </p:cNvPr>
          <p:cNvSpPr/>
          <p:nvPr/>
        </p:nvSpPr>
        <p:spPr>
          <a:xfrm>
            <a:off x="8295409" y="4997713"/>
            <a:ext cx="2117435" cy="137530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Wirtschaft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DB1C21C-9A9B-4783-B508-24E99A06CAE0}"/>
              </a:ext>
            </a:extLst>
          </p:cNvPr>
          <p:cNvSpPr/>
          <p:nvPr/>
        </p:nvSpPr>
        <p:spPr>
          <a:xfrm>
            <a:off x="1821870" y="4997713"/>
            <a:ext cx="2117435" cy="13753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Politik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9D8B7754-3996-4C44-BE5C-C4D76616C0F4}"/>
              </a:ext>
            </a:extLst>
          </p:cNvPr>
          <p:cNvSpPr/>
          <p:nvPr/>
        </p:nvSpPr>
        <p:spPr>
          <a:xfrm rot="20633008">
            <a:off x="4084476" y="5097620"/>
            <a:ext cx="565183" cy="6571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4157037-C932-48AF-97E5-5C59A1B4A9D8}"/>
              </a:ext>
            </a:extLst>
          </p:cNvPr>
          <p:cNvSpPr/>
          <p:nvPr/>
        </p:nvSpPr>
        <p:spPr>
          <a:xfrm rot="5400000">
            <a:off x="5880744" y="4125668"/>
            <a:ext cx="565183" cy="6571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8E1ED96A-2FC5-4B2E-844C-669E2BAC38C4}"/>
              </a:ext>
            </a:extLst>
          </p:cNvPr>
          <p:cNvSpPr/>
          <p:nvPr/>
        </p:nvSpPr>
        <p:spPr>
          <a:xfrm rot="966992" flipH="1">
            <a:off x="7585054" y="5135469"/>
            <a:ext cx="565183" cy="6571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93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0498-112A-4A40-850B-A635E883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 der einzelnen Teilbereiche: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596F8-3372-4B29-A095-783E79B7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1066"/>
          </a:xfrm>
        </p:spPr>
        <p:txBody>
          <a:bodyPr>
            <a:normAutofit lnSpcReduction="10000"/>
          </a:bodyPr>
          <a:lstStyle/>
          <a:p>
            <a:r>
              <a:rPr lang="de-DE" u="sng" dirty="0">
                <a:highlight>
                  <a:srgbClr val="00FFFF"/>
                </a:highlight>
              </a:rPr>
              <a:t>Politik: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können wir in der Schule mitentscheiden? </a:t>
            </a:r>
            <a:r>
              <a:rPr lang="de-DE" dirty="0">
                <a:sym typeface="Wingdings" panose="05000000000000000000" pitchFamily="2" charset="2"/>
              </a:rPr>
              <a:t> Schulpolitik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Was ist Demokratie?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wird in Deutschland und Nordrhein-Westfalen regiert?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Warum sind Wahlen wichtig für die Demokratie?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entsteht ein Gesetz?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Was unterscheidet Demokratie von einer Diktatur?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wird in der EU (Europäischen Union) Politik gemacht?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Warum muss ich wegen der EU auf den Weg in mein Heimatland nicht an jeder Grenze halten?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….</a:t>
            </a:r>
          </a:p>
          <a:p>
            <a:pPr marL="0" indent="0">
              <a:buNone/>
            </a:pPr>
            <a:endParaRPr lang="de-DE" dirty="0"/>
          </a:p>
          <a:p>
            <a:endParaRPr lang="de-DE" u="sng" dirty="0"/>
          </a:p>
        </p:txBody>
      </p:sp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21134CCE-357E-464B-9E63-56BFA0B4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47" y="609599"/>
            <a:ext cx="1705328" cy="15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llbild anzeigen">
            <a:extLst>
              <a:ext uri="{FF2B5EF4-FFF2-40B4-BE49-F238E27FC236}">
                <a16:creationId xmlns:a16="http://schemas.microsoft.com/office/drawing/2014/main" id="{A0D11E8B-DAD9-492A-8DD6-9DED1D31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125" y="4619624"/>
            <a:ext cx="20673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1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0498-112A-4A40-850B-A635E883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 der einzelnen Teilbereiche: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596F8-3372-4B29-A095-783E79B7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24127" cy="4769140"/>
          </a:xfrm>
        </p:spPr>
        <p:txBody>
          <a:bodyPr>
            <a:normAutofit/>
          </a:bodyPr>
          <a:lstStyle/>
          <a:p>
            <a:r>
              <a:rPr lang="de-DE" u="sng" dirty="0">
                <a:highlight>
                  <a:srgbClr val="FFFF00"/>
                </a:highlight>
              </a:rPr>
              <a:t>Wirtschaft: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kann ich mit meinem Geld sinnvoll umgehen?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entsteht der Preis für meine neuen Sneaker?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Was hat mein Smartphone mit Kinderarbeit in Afrika zu tun?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Wie funktioniert ein Unternehmen?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Muss der Staat eine Steuer auf Energydrinks erheben, weil sie ungesund sind?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Bio, fairer Handel, grüner Knopf – Helfen Logos/Siegel beim bewussten einkaufen?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Wer zahlt den Preis für mein billiges T-Shirt?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Was kann der Staat gegen Armut tun?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u="sng" dirty="0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E575F2A7-0580-4A47-B20A-4D0C1C91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050" y="561975"/>
            <a:ext cx="1921613" cy="17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llbild anzeigen">
            <a:extLst>
              <a:ext uri="{FF2B5EF4-FFF2-40B4-BE49-F238E27FC236}">
                <a16:creationId xmlns:a16="http://schemas.microsoft.com/office/drawing/2014/main" id="{525937EE-CD07-46D8-8385-92D72F29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220" y="3124200"/>
            <a:ext cx="142688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llbild anzeigen">
            <a:extLst>
              <a:ext uri="{FF2B5EF4-FFF2-40B4-BE49-F238E27FC236}">
                <a16:creationId xmlns:a16="http://schemas.microsoft.com/office/drawing/2014/main" id="{973F8BA6-18BB-4578-8A6B-FFE036B6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19" y="4967576"/>
            <a:ext cx="1915494" cy="17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70498-112A-4A40-850B-A635E883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 der einzelnen Teilbereiche: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596F8-3372-4B29-A095-783E79B7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3365" cy="4473575"/>
          </a:xfrm>
        </p:spPr>
        <p:txBody>
          <a:bodyPr>
            <a:normAutofit fontScale="92500" lnSpcReduction="20000"/>
          </a:bodyPr>
          <a:lstStyle/>
          <a:p>
            <a:r>
              <a:rPr lang="de-DE" u="sng" dirty="0">
                <a:highlight>
                  <a:srgbClr val="00FF00"/>
                </a:highlight>
              </a:rPr>
              <a:t>Gesellschaft: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Neue Technologien und Medien: Welche Chancen und Risiken bieten sie?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Was machen Fake News mit der Gesellschaft und wie kann ich Fake News erkennen?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Was kann der Staat gegen Suchtprobleme unternehmen?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Was tun gegen Cybermobbing?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Warum haben Menschen Vorurteile?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Sollte Deutschland mehr oder weniger Migranten aufnehmen?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Muss Deutschland mehr für die Gleichberechtigung von Männern und Frauen unternehmen?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800" dirty="0"/>
              <a:t>Sollte Deutschland Waffen an Länder im Krieg verkaufen?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Wie kann die Gesellschaft Umweltprobleme bewältigen?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00" dirty="0"/>
              <a:t>….</a:t>
            </a:r>
          </a:p>
          <a:p>
            <a:pPr marL="0" indent="0">
              <a:buNone/>
            </a:pPr>
            <a:endParaRPr lang="de-DE" dirty="0"/>
          </a:p>
          <a:p>
            <a:endParaRPr lang="de-DE" u="sng" dirty="0"/>
          </a:p>
        </p:txBody>
      </p:sp>
      <p:pic>
        <p:nvPicPr>
          <p:cNvPr id="3074" name="Picture 2" descr="Quellbild anzeigen">
            <a:extLst>
              <a:ext uri="{FF2B5EF4-FFF2-40B4-BE49-F238E27FC236}">
                <a16:creationId xmlns:a16="http://schemas.microsoft.com/office/drawing/2014/main" id="{1CDB06CD-3531-4AFF-8503-FD441FF0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7" b="94314" l="3452" r="96429">
                        <a14:foregroundMark x1="32262" y1="46711" x2="56905" y2="18283"/>
                        <a14:foregroundMark x1="56905" y1="18283" x2="57619" y2="25307"/>
                        <a14:foregroundMark x1="57619" y1="25307" x2="57619" y2="25307"/>
                        <a14:foregroundMark x1="40952" y1="63991" x2="48571" y2="59197"/>
                        <a14:foregroundMark x1="50952" y1="56410" x2="51905" y2="56187"/>
                        <a14:foregroundMark x1="55833" y1="54961" x2="59524" y2="51616"/>
                        <a14:foregroundMark x1="65119" y1="41918" x2="65952" y2="41360"/>
                        <a14:foregroundMark x1="73929" y1="33222" x2="74881" y2="31327"/>
                        <a14:foregroundMark x1="74167" y1="29877" x2="73690" y2="28317"/>
                        <a14:foregroundMark x1="69762" y1="18060" x2="69762" y2="18060"/>
                        <a14:foregroundMark x1="66667" y1="18952" x2="64167" y2="18506"/>
                        <a14:foregroundMark x1="61786" y1="18283" x2="59405" y2="14381"/>
                        <a14:foregroundMark x1="57738" y1="12598" x2="57262" y2="12152"/>
                        <a14:foregroundMark x1="53810" y1="11817" x2="50476" y2="14493"/>
                        <a14:foregroundMark x1="51190" y1="17057" x2="51071" y2="19398"/>
                        <a14:foregroundMark x1="50119" y1="22408" x2="42262" y2="29766"/>
                        <a14:foregroundMark x1="37976" y1="39019" x2="35476" y2="47715"/>
                        <a14:foregroundMark x1="35476" y1="47715" x2="35357" y2="47826"/>
                        <a14:foregroundMark x1="32500" y1="52954" x2="25476" y2="62430"/>
                        <a14:foregroundMark x1="25476" y1="62430" x2="25476" y2="62430"/>
                        <a14:foregroundMark x1="22738" y1="69342" x2="21429" y2="75697"/>
                        <a14:foregroundMark x1="21071" y1="75808" x2="36786" y2="75697"/>
                        <a14:foregroundMark x1="36786" y1="75697" x2="40833" y2="81605"/>
                        <a14:foregroundMark x1="40833" y1="81605" x2="49524" y2="80936"/>
                        <a14:foregroundMark x1="49524" y1="80936" x2="57857" y2="75474"/>
                        <a14:foregroundMark x1="57857" y1="75474" x2="69048" y2="50948"/>
                        <a14:foregroundMark x1="69048" y1="50948" x2="82500" y2="37235"/>
                        <a14:foregroundMark x1="82500" y1="37235" x2="82500" y2="19175"/>
                        <a14:foregroundMark x1="82500" y1="19175" x2="68452" y2="17949"/>
                        <a14:foregroundMark x1="68452" y1="17949" x2="43452" y2="24303"/>
                        <a14:foregroundMark x1="33994" y1="28986" x2="33095" y2="29431"/>
                        <a14:foregroundMark x1="43452" y1="24303" x2="33994" y2="28986"/>
                        <a14:foregroundMark x1="30525" y1="31838" x2="29202" y2="33077"/>
                        <a14:foregroundMark x1="25013" y1="40639" x2="18690" y2="61538"/>
                        <a14:foregroundMark x1="25975" y1="37458" x2="25778" y2="38108"/>
                        <a14:foregroundMark x1="26245" y1="36566" x2="25975" y2="37458"/>
                        <a14:foregroundMark x1="18690" y1="61538" x2="17619" y2="62988"/>
                        <a14:foregroundMark x1="18214" y1="75362" x2="27143" y2="64660"/>
                        <a14:foregroundMark x1="15833" y1="73802" x2="14048" y2="74359"/>
                        <a14:foregroundMark x1="13452" y1="78595" x2="13452" y2="78595"/>
                        <a14:foregroundMark x1="17143" y1="79264" x2="23810" y2="80936"/>
                        <a14:foregroundMark x1="37143" y1="80045" x2="36905" y2="80825"/>
                        <a14:foregroundMark x1="39405" y1="81940" x2="41310" y2="82609"/>
                        <a14:foregroundMark x1="47857" y1="84950" x2="46548" y2="86622"/>
                        <a14:foregroundMark x1="46548" y1="87291" x2="45476" y2="90412"/>
                        <a14:foregroundMark x1="47143" y1="90412" x2="47500" y2="89632"/>
                        <a14:foregroundMark x1="52381" y1="80045" x2="78333" y2="37124"/>
                        <a14:foregroundMark x1="92143" y1="28205" x2="86444" y2="40914"/>
                        <a14:foregroundMark x1="87500" y1="34894" x2="49524" y2="91527"/>
                        <a14:foregroundMark x1="49524" y1="91527" x2="33095" y2="92754"/>
                        <a14:foregroundMark x1="33095" y1="92754" x2="27722" y2="91532"/>
                        <a14:foregroundMark x1="11058" y1="87035" x2="6786" y2="82943"/>
                        <a14:foregroundMark x1="6786" y1="82943" x2="4881" y2="76143"/>
                        <a14:foregroundMark x1="4881" y1="76143" x2="28810" y2="40134"/>
                        <a14:foregroundMark x1="28810" y1="40134" x2="35357" y2="34894"/>
                        <a14:foregroundMark x1="35357" y1="34894" x2="47738" y2="12598"/>
                        <a14:foregroundMark x1="47738" y1="12598" x2="54643" y2="8250"/>
                        <a14:foregroundMark x1="54643" y1="8250" x2="63333" y2="7246"/>
                        <a14:foregroundMark x1="63333" y1="7246" x2="71190" y2="9810"/>
                        <a14:foregroundMark x1="71190" y1="9810" x2="82044" y2="11407"/>
                        <a14:foregroundMark x1="89403" y1="14788" x2="92500" y2="19844"/>
                        <a14:foregroundMark x1="92500" y1="19844" x2="92381" y2="27648"/>
                        <a14:foregroundMark x1="92381" y1="27648" x2="91071" y2="29208"/>
                        <a14:foregroundMark x1="95952" y1="19844" x2="95476" y2="19955"/>
                        <a14:foregroundMark x1="96429" y1="19955" x2="96429" y2="19955"/>
                        <a14:foregroundMark x1="95238" y1="21293" x2="95238" y2="21293"/>
                        <a14:foregroundMark x1="96429" y1="24972" x2="96429" y2="24972"/>
                        <a14:foregroundMark x1="55952" y1="5128" x2="55952" y2="5128"/>
                        <a14:foregroundMark x1="56071" y1="5240" x2="55119" y2="5240"/>
                        <a14:foregroundMark x1="53810" y1="5686" x2="53810" y2="5686"/>
                        <a14:foregroundMark x1="53690" y1="5797" x2="52262" y2="6132"/>
                        <a14:foregroundMark x1="52143" y1="6132" x2="52143" y2="6132"/>
                        <a14:foregroundMark x1="9762" y1="68562" x2="9762" y2="68562"/>
                        <a14:foregroundMark x1="9286" y1="68227" x2="9286" y2="68227"/>
                        <a14:foregroundMark x1="9524" y1="68227" x2="9167" y2="68227"/>
                        <a14:foregroundMark x1="8095" y1="68227" x2="8095" y2="68227"/>
                        <a14:foregroundMark x1="7738" y1="69231" x2="6786" y2="70234"/>
                        <a14:foregroundMark x1="6429" y1="73021" x2="6429" y2="73021"/>
                        <a14:foregroundMark x1="3571" y1="76031" x2="3571" y2="76031"/>
                        <a14:foregroundMark x1="3452" y1="77592" x2="3452" y2="77592"/>
                        <a14:foregroundMark x1="44405" y1="94314" x2="44405" y2="94314"/>
                        <a14:backgroundMark x1="78452" y1="54515" x2="86667" y2="42809"/>
                        <a14:backgroundMark x1="82381" y1="48606" x2="81071" y2="55407"/>
                        <a14:backgroundMark x1="81071" y1="55407" x2="80833" y2="55741"/>
                        <a14:backgroundMark x1="85119" y1="42140" x2="84286" y2="45262"/>
                        <a14:backgroundMark x1="86429" y1="43590" x2="85833" y2="43590"/>
                        <a14:backgroundMark x1="85238" y1="42029" x2="85238" y2="42029"/>
                        <a14:backgroundMark x1="86071" y1="41918" x2="86071" y2="41918"/>
                        <a14:backgroundMark x1="86071" y1="41918" x2="86071" y2="41918"/>
                        <a14:backgroundMark x1="85833" y1="40914" x2="85833" y2="40914"/>
                        <a14:backgroundMark x1="86310" y1="42363" x2="86310" y2="42363"/>
                        <a14:backgroundMark x1="86310" y1="42363" x2="86310" y2="42363"/>
                        <a14:backgroundMark x1="85952" y1="42363" x2="86786" y2="41918"/>
                        <a14:backgroundMark x1="86786" y1="41695" x2="86786" y2="41695"/>
                        <a14:backgroundMark x1="86548" y1="41583" x2="86548" y2="41583"/>
                        <a14:backgroundMark x1="29167" y1="35117" x2="29167" y2="35117"/>
                        <a14:backgroundMark x1="27143" y1="35006" x2="27143" y2="35006"/>
                        <a14:backgroundMark x1="28095" y1="35897" x2="28095" y2="35897"/>
                        <a14:backgroundMark x1="28333" y1="35897" x2="28333" y2="35897"/>
                        <a14:backgroundMark x1="28095" y1="35897" x2="27619" y2="36009"/>
                        <a14:backgroundMark x1="27381" y1="36566" x2="27381" y2="36566"/>
                        <a14:backgroundMark x1="26905" y1="37458" x2="26905" y2="37458"/>
                        <a14:backgroundMark x1="26429" y1="38239" x2="25833" y2="40803"/>
                        <a14:backgroundMark x1="28571" y1="35229" x2="33214" y2="28986"/>
                        <a14:backgroundMark x1="33214" y1="28986" x2="33214" y2="28986"/>
                        <a14:backgroundMark x1="28333" y1="32776" x2="26667" y2="36789"/>
                        <a14:backgroundMark x1="29167" y1="33556" x2="29167" y2="33556"/>
                        <a14:backgroundMark x1="89167" y1="13378" x2="81310" y2="10033"/>
                        <a14:backgroundMark x1="10833" y1="87291" x2="18214" y2="89855"/>
                        <a14:backgroundMark x1="18214" y1="89855" x2="25833" y2="89744"/>
                        <a14:backgroundMark x1="25833" y1="89744" x2="28095" y2="91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91" y="5045015"/>
            <a:ext cx="1678720" cy="17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ellbild anzeigen">
            <a:extLst>
              <a:ext uri="{FF2B5EF4-FFF2-40B4-BE49-F238E27FC236}">
                <a16:creationId xmlns:a16="http://schemas.microsoft.com/office/drawing/2014/main" id="{604D3C3E-474B-4009-98C8-1250AE1B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16" y="219381"/>
            <a:ext cx="2390775" cy="15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1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06A4E-53AD-4914-AC6C-56605544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Themen…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57CDE1-2763-4EDA-92D9-5D56EAAA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6622">
            <a:off x="5062231" y="713907"/>
            <a:ext cx="5515022" cy="291180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A833B3-C71D-4A38-8E5C-DF0F36EB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33" y="1519115"/>
            <a:ext cx="4266796" cy="30523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E17670F-B96A-4533-B6C4-F803CD47D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76689" y="2907675"/>
            <a:ext cx="4383483" cy="38592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11A129-1226-479D-9654-B6E40CA9E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667"/>
          <a:stretch/>
        </p:blipFill>
        <p:spPr>
          <a:xfrm>
            <a:off x="2735965" y="4021659"/>
            <a:ext cx="3569127" cy="26801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1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F5E8A5-E1D9-4691-935E-7EE8BE33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de-DE" dirty="0"/>
              <a:t>Methoden</a:t>
            </a: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1347D-A675-454C-9788-CF90A7C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808"/>
            <a:ext cx="6244375" cy="5536579"/>
          </a:xfrm>
        </p:spPr>
        <p:txBody>
          <a:bodyPr>
            <a:normAutofit fontScale="92500"/>
          </a:bodyPr>
          <a:lstStyle/>
          <a:p>
            <a:r>
              <a:rPr lang="de-DE" sz="2400" b="1" dirty="0"/>
              <a:t>Pro-Kontra-Debatten </a:t>
            </a:r>
          </a:p>
          <a:p>
            <a:pPr marL="0" indent="0">
              <a:buNone/>
            </a:pPr>
            <a:r>
              <a:rPr lang="de-DE" sz="2400" dirty="0"/>
              <a:t>(„Sollten in Deutschland weiterhin männliche Küken geschreddert werden dürfen, weil sie zu teuer sind, um aufgezogen zu werden?“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b="1" dirty="0"/>
              <a:t>Planspiele/Rollenspiele</a:t>
            </a:r>
            <a:r>
              <a:rPr lang="de-DE" sz="2400" dirty="0"/>
              <a:t> (Gemeinderat, Bundestag, EU-Parlament, Betriebsrat)</a:t>
            </a:r>
          </a:p>
          <a:p>
            <a:endParaRPr lang="de-DE" sz="2400" dirty="0"/>
          </a:p>
          <a:p>
            <a:r>
              <a:rPr lang="de-DE" sz="2400" b="1" dirty="0"/>
              <a:t>Statistiken auswerten</a:t>
            </a:r>
          </a:p>
          <a:p>
            <a:pPr marL="0" indent="0">
              <a:buNone/>
            </a:pPr>
            <a:endParaRPr lang="de-DE" sz="2400" b="1" dirty="0"/>
          </a:p>
          <a:p>
            <a:r>
              <a:rPr lang="de-DE" sz="2400" b="1" dirty="0"/>
              <a:t>Karikaturen deuten</a:t>
            </a:r>
          </a:p>
          <a:p>
            <a:endParaRPr lang="de-DE" sz="2400" b="1" dirty="0"/>
          </a:p>
          <a:p>
            <a:r>
              <a:rPr lang="de-DE" sz="2400" b="1" dirty="0"/>
              <a:t>Präsentationen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5" name="Grafik 4" descr="Ein Bild, das Schild, Text enthält.&#10;&#10;Automatisch generierte Beschreibung">
            <a:extLst>
              <a:ext uri="{FF2B5EF4-FFF2-40B4-BE49-F238E27FC236}">
                <a16:creationId xmlns:a16="http://schemas.microsoft.com/office/drawing/2014/main" id="{69D5E54B-B159-4898-BCD8-A9F61BE41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74" y="880072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26" name="Picture 2" descr="Ablauf Pro-Kontra Debatte – PimalDaumen">
            <a:extLst>
              <a:ext uri="{FF2B5EF4-FFF2-40B4-BE49-F238E27FC236}">
                <a16:creationId xmlns:a16="http://schemas.microsoft.com/office/drawing/2014/main" id="{5B21DB94-F2E8-4356-90AF-1AA34AA1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9313" y="910493"/>
            <a:ext cx="2548728" cy="1720391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ump reizt „Luff“ immer wieder aufs Neue - Nahe-Zeitung - Rhein ...">
            <a:extLst>
              <a:ext uri="{FF2B5EF4-FFF2-40B4-BE49-F238E27FC236}">
                <a16:creationId xmlns:a16="http://schemas.microsoft.com/office/drawing/2014/main" id="{862663F7-2269-40F6-89A7-89530A09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6774" y="4045458"/>
            <a:ext cx="2552700" cy="171030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ndestag clipart 12 » Clipart Station">
            <a:extLst>
              <a:ext uri="{FF2B5EF4-FFF2-40B4-BE49-F238E27FC236}">
                <a16:creationId xmlns:a16="http://schemas.microsoft.com/office/drawing/2014/main" id="{DCEFB957-2B48-4911-85D7-7F17D11A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3872" y="3400349"/>
            <a:ext cx="2533423" cy="215810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2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5A4E2-806D-4ACD-A6FA-DB474FE6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Daran solltest du Freude haben…</a:t>
            </a:r>
            <a:endParaRPr lang="de-DE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EAFC67-988E-4F28-9647-2FEF5560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…Diskussionen, Streitfragen und eine gute mündliche Mitarbeit.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…aktuelle gesellschaftliche Themen.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3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Breitbild</PresentationFormat>
  <Paragraphs>78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Tw Cen MT</vt:lpstr>
      <vt:lpstr>Wingdings</vt:lpstr>
      <vt:lpstr>ShapesVTI</vt:lpstr>
      <vt:lpstr>Wieso Sowi?</vt:lpstr>
      <vt:lpstr>1. Abstimmung: </vt:lpstr>
      <vt:lpstr>Sozialwissenschaften: Was ist das?</vt:lpstr>
      <vt:lpstr>Themen der einzelnen Teilbereiche: </vt:lpstr>
      <vt:lpstr>Themen der einzelnen Teilbereiche: </vt:lpstr>
      <vt:lpstr>Themen der einzelnen Teilbereiche: </vt:lpstr>
      <vt:lpstr>Aktuelle Themen…</vt:lpstr>
      <vt:lpstr>Methoden</vt:lpstr>
      <vt:lpstr>Daran solltest du Freude haben…</vt:lpstr>
      <vt:lpstr>2. Abstimmung: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Wieso Sowi?</dc:title>
  <dc:creator>Jonas Frenk</dc:creator>
  <cp:lastModifiedBy>Jonas Frenk</cp:lastModifiedBy>
  <cp:revision>8</cp:revision>
  <dcterms:created xsi:type="dcterms:W3CDTF">2020-05-16T09:12:36Z</dcterms:created>
  <dcterms:modified xsi:type="dcterms:W3CDTF">2021-04-28T11:33:45Z</dcterms:modified>
</cp:coreProperties>
</file>