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9" r:id="rId3"/>
    <p:sldId id="268" r:id="rId4"/>
    <p:sldId id="257" r:id="rId5"/>
    <p:sldId id="271" r:id="rId6"/>
    <p:sldId id="290" r:id="rId7"/>
    <p:sldId id="272" r:id="rId8"/>
    <p:sldId id="273" r:id="rId9"/>
    <p:sldId id="274" r:id="rId10"/>
    <p:sldId id="270" r:id="rId11"/>
    <p:sldId id="276" r:id="rId12"/>
    <p:sldId id="277" r:id="rId13"/>
    <p:sldId id="292" r:id="rId14"/>
    <p:sldId id="278" r:id="rId15"/>
    <p:sldId id="275" r:id="rId16"/>
    <p:sldId id="279" r:id="rId17"/>
    <p:sldId id="280" r:id="rId18"/>
    <p:sldId id="291" r:id="rId19"/>
    <p:sldId id="282" r:id="rId20"/>
    <p:sldId id="283" r:id="rId21"/>
    <p:sldId id="284" r:id="rId22"/>
    <p:sldId id="293" r:id="rId23"/>
    <p:sldId id="285" r:id="rId24"/>
    <p:sldId id="294" r:id="rId25"/>
    <p:sldId id="286" r:id="rId26"/>
    <p:sldId id="287" r:id="rId27"/>
    <p:sldId id="288" r:id="rId28"/>
    <p:sldId id="289" r:id="rId29"/>
    <p:sldId id="261" r:id="rId30"/>
    <p:sldId id="265" r:id="rId31"/>
    <p:sldId id="263" r:id="rId3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6A9E8-59BA-408E-A25F-1B55E37E8D23}" type="datetimeFigureOut">
              <a:rPr lang="de-DE" smtClean="0"/>
              <a:pPr/>
              <a:t>27.04.2021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9E2CA-D14F-4DCE-B656-3F1A36385F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A0AC6-0C74-44F1-B72F-D6A0DF5B2A55}" type="datetimeFigureOut">
              <a:rPr lang="de-DE" smtClean="0"/>
              <a:pPr/>
              <a:t>27.04.2021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C28AE-5C50-476C-B4E1-4182A824F8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C28AE-5C50-476C-B4E1-4182A824F8B5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096D5-BF14-43C3-A387-C1CAF1D45239}" type="datetime1">
              <a:rPr lang="de-DE" smtClean="0"/>
              <a:pPr>
                <a:defRPr/>
              </a:pPr>
              <a:t>27.04.2021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95472-7CFB-49AB-AF84-FCC29C97FD0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53151-B18C-4CBB-80E3-2316AD4D41A2}" type="datetime1">
              <a:rPr lang="de-DE" smtClean="0"/>
              <a:pPr>
                <a:defRPr/>
              </a:pPr>
              <a:t>27.04.2021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3CE38-1EFC-43E8-AE66-A968B5F1315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7864-32A7-45D0-8139-80935492EFAC}" type="datetime1">
              <a:rPr lang="de-DE" smtClean="0"/>
              <a:pPr>
                <a:defRPr/>
              </a:pPr>
              <a:t>27.04.2021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5F7BA-8C15-4F3B-A420-6EC82AF4466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DCA4-A843-4371-ACA7-97F90ABA649C}" type="datetime1">
              <a:rPr lang="de-DE" smtClean="0"/>
              <a:pPr>
                <a:defRPr/>
              </a:pPr>
              <a:t>27.04.2021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38CAE-FEEF-4C59-BF02-7A578C8AA5D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6D82-03FD-49CE-A0EA-EB084D9BFBA2}" type="datetime1">
              <a:rPr lang="de-DE" smtClean="0"/>
              <a:pPr>
                <a:defRPr/>
              </a:pPr>
              <a:t>27.04.2021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BCE1A-90FB-4C51-80BA-B4E481262DC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824B-2BD6-46DD-8A18-549E5FEF08CF}" type="datetime1">
              <a:rPr lang="de-DE" smtClean="0"/>
              <a:pPr>
                <a:defRPr/>
              </a:pPr>
              <a:t>27.04.2021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23417-2155-4BEC-B031-F14123CF522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D6E8-111F-4A64-A7F7-88A51146C8FD}" type="datetime1">
              <a:rPr lang="de-DE" smtClean="0"/>
              <a:pPr>
                <a:defRPr/>
              </a:pPr>
              <a:t>27.04.2021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BFFFC-C7E8-4FCF-A209-0D3F0BFA940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D1F2-EB09-47E2-A298-9C7E68AB00FF}" type="datetime1">
              <a:rPr lang="de-DE" smtClean="0"/>
              <a:pPr>
                <a:defRPr/>
              </a:pPr>
              <a:t>27.04.2021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B3070-DCE1-40C6-98B3-E1D2B5AF776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E134-A4BD-4F9C-AACB-F33A123A17CF}" type="datetime1">
              <a:rPr lang="de-DE" smtClean="0"/>
              <a:pPr>
                <a:defRPr/>
              </a:pPr>
              <a:t>27.04.2021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89A5E-D451-4AC3-A996-71DEE76F986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45BB-2D4A-46A0-B5B2-5165FE271A4E}" type="datetime1">
              <a:rPr lang="de-DE" smtClean="0"/>
              <a:pPr>
                <a:defRPr/>
              </a:pPr>
              <a:t>27.04.2021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2BC4B-4704-4C1E-9CE3-C4A5899659B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0601-20CB-4E62-922C-E42B53D63947}" type="datetime1">
              <a:rPr lang="de-DE" smtClean="0"/>
              <a:pPr>
                <a:defRPr/>
              </a:pPr>
              <a:t>27.04.2021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32021-43EA-4776-B188-509B4FBE3C0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814B6-C555-42E2-B571-FA2D6F0A7AFB}" type="datetime1">
              <a:rPr lang="de-DE" smtClean="0"/>
              <a:pPr>
                <a:defRPr/>
              </a:pPr>
              <a:t>27.04.2021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955FDCCB-CB9C-4630-8AA3-61F967CE285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143000" y="4868863"/>
            <a:ext cx="6858000" cy="3889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None/>
            </a:pPr>
            <a:r>
              <a:rPr lang="de-DE" smtClean="0">
                <a:latin typeface="Comic Sans MS" pitchFamily="66" charset="0"/>
              </a:rPr>
              <a:t>Wahlpflichtfach ab Klasse 7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95536" y="2276872"/>
            <a:ext cx="8458200" cy="22322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Chemie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b="1" dirty="0" smtClean="0"/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Themen 7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2060575"/>
            <a:ext cx="8686800" cy="446405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b="1" dirty="0" smtClean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Klasse 7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 smtClean="0">
                <a:latin typeface="Comic Sans MS" panose="030F0702030302020204" pitchFamily="66" charset="0"/>
              </a:rPr>
              <a:t>Sicherheit im Chemieunterricht; Gefahrstoffe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 smtClean="0">
                <a:latin typeface="Comic Sans MS" panose="030F0702030302020204" pitchFamily="66" charset="0"/>
              </a:rPr>
              <a:t>Stoffe und ihre Eigenschaften;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 err="1" smtClean="0">
                <a:latin typeface="Comic Sans MS" panose="030F0702030302020204" pitchFamily="66" charset="0"/>
              </a:rPr>
              <a:t>Reinstoffe</a:t>
            </a:r>
            <a:r>
              <a:rPr lang="de-DE" sz="2400" b="1" dirty="0" smtClean="0">
                <a:latin typeface="Comic Sans MS" panose="030F0702030302020204" pitchFamily="66" charset="0"/>
              </a:rPr>
              <a:t> und Stoffgemische;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 smtClean="0">
                <a:latin typeface="Comic Sans MS" panose="030F0702030302020204" pitchFamily="66" charset="0"/>
              </a:rPr>
              <a:t>Trennverfahren;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 smtClean="0">
                <a:latin typeface="Comic Sans MS" panose="030F0702030302020204" pitchFamily="66" charset="0"/>
              </a:rPr>
              <a:t>das Kugelteilchenmodell;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 smtClean="0">
                <a:latin typeface="Comic Sans MS" panose="030F0702030302020204" pitchFamily="66" charset="0"/>
              </a:rPr>
              <a:t>Luft und Wasser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Comic Sans MS" panose="030F0702030302020204" pitchFamily="66" charset="0"/>
              </a:rPr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Klasse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683568" y="5301208"/>
            <a:ext cx="4391025" cy="11525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Stoff und 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Energieumsatz</a:t>
            </a:r>
            <a:endParaRPr lang="de-DE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3707904" y="1772816"/>
            <a:ext cx="4392613" cy="11509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Oxidationen/ Verbrennungen</a:t>
            </a:r>
          </a:p>
        </p:txBody>
      </p:sp>
      <p:pic>
        <p:nvPicPr>
          <p:cNvPr id="5" name="Grafik 4" descr="Feuer Feuerwe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212976"/>
            <a:ext cx="3121152" cy="3304032"/>
          </a:xfrm>
          <a:prstGeom prst="rect">
            <a:avLst/>
          </a:prstGeom>
        </p:spPr>
      </p:pic>
      <p:pic>
        <p:nvPicPr>
          <p:cNvPr id="7" name="Grafik 6" descr="Kerzenflam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2517648" cy="1548384"/>
          </a:xfrm>
          <a:prstGeom prst="rect">
            <a:avLst/>
          </a:prstGeom>
        </p:spPr>
      </p:pic>
      <p:pic>
        <p:nvPicPr>
          <p:cNvPr id="8" name="Grafik 7" descr="Gl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429000"/>
            <a:ext cx="2834640" cy="1597152"/>
          </a:xfrm>
          <a:prstGeom prst="rect">
            <a:avLst/>
          </a:prstGeom>
        </p:spPr>
      </p:pic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R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340768"/>
            <a:ext cx="2164080" cy="23835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Comic Sans MS" panose="030F0702030302020204" pitchFamily="66" charset="0"/>
              </a:rPr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Klasse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1187624" y="3501008"/>
            <a:ext cx="2806849" cy="11525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Metalle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95536" y="5229200"/>
            <a:ext cx="3960565" cy="11509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Metallgewinnung</a:t>
            </a:r>
          </a:p>
        </p:txBody>
      </p:sp>
      <p:pic>
        <p:nvPicPr>
          <p:cNvPr id="5" name="Grafik 4" descr="Meta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5846064" cy="1926336"/>
          </a:xfrm>
          <a:prstGeom prst="rect">
            <a:avLst/>
          </a:prstGeom>
        </p:spPr>
      </p:pic>
      <p:pic>
        <p:nvPicPr>
          <p:cNvPr id="7" name="Grafik 6" descr="Metallgewinn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077072"/>
            <a:ext cx="4301856" cy="2507042"/>
          </a:xfrm>
          <a:prstGeom prst="rect">
            <a:avLst/>
          </a:prstGeom>
        </p:spPr>
      </p:pic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Comic Sans MS" panose="030F0702030302020204" pitchFamily="66" charset="0"/>
              </a:rPr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Klasse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995936" y="1988840"/>
            <a:ext cx="4391025" cy="11525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chemische Elemente</a:t>
            </a:r>
          </a:p>
        </p:txBody>
      </p:sp>
      <p:pic>
        <p:nvPicPr>
          <p:cNvPr id="9" name="Grafik 8" descr="Elementna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2664297" cy="3397270"/>
          </a:xfrm>
          <a:prstGeom prst="rect">
            <a:avLst/>
          </a:prstGeom>
        </p:spPr>
      </p:pic>
      <p:pic>
        <p:nvPicPr>
          <p:cNvPr id="11" name="Grafik 10" descr="Elemente Verwendu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429000"/>
            <a:ext cx="2448272" cy="2998024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Reaktionsgleich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221088"/>
            <a:ext cx="5232874" cy="1415012"/>
          </a:xfrm>
          <a:prstGeom prst="rect">
            <a:avLst/>
          </a:prstGeom>
        </p:spPr>
      </p:pic>
      <p:pic>
        <p:nvPicPr>
          <p:cNvPr id="10" name="Grafik 9" descr="Dal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674975"/>
            <a:ext cx="2736304" cy="25559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Comic Sans MS" panose="030F0702030302020204" pitchFamily="66" charset="0"/>
              </a:rPr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Klasse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179512" y="2996952"/>
            <a:ext cx="4392613" cy="11525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Formeln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5076056" y="5517232"/>
            <a:ext cx="3886969" cy="11509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Reaktionsgleichungen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1331640" y="1628800"/>
            <a:ext cx="4392613" cy="11509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Das Atommodell von John Dalton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1) 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Themen 8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844675"/>
            <a:ext cx="8686800" cy="4679950"/>
          </a:xfrm>
        </p:spPr>
        <p:txBody>
          <a:bodyPr/>
          <a:lstStyle/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b="1" dirty="0" smtClean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Klasse 8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 smtClean="0">
                <a:latin typeface="Comic Sans MS" panose="030F0702030302020204" pitchFamily="66" charset="0"/>
              </a:rPr>
              <a:t>Stoff und Energieumsatz (Verbrennungen, Oxidation, Gesetz der Erhaltung der Masse)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 smtClean="0">
                <a:latin typeface="Comic Sans MS" panose="030F0702030302020204" pitchFamily="66" charset="0"/>
              </a:rPr>
              <a:t>Metalle und Metallgewinnung (</a:t>
            </a:r>
            <a:r>
              <a:rPr lang="de-DE" sz="2400" dirty="0" smtClean="0">
                <a:latin typeface="Comic Sans MS" panose="030F0702030302020204" pitchFamily="66" charset="0"/>
              </a:rPr>
              <a:t>Redoxreaktionen)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 smtClean="0">
                <a:latin typeface="Comic Sans MS" panose="030F0702030302020204" pitchFamily="66" charset="0"/>
              </a:rPr>
              <a:t>Elemente und ihre Ordnung </a:t>
            </a:r>
            <a:r>
              <a:rPr lang="de-DE" sz="2400" dirty="0" smtClean="0">
                <a:latin typeface="Comic Sans MS" panose="030F0702030302020204" pitchFamily="66" charset="0"/>
              </a:rPr>
              <a:t>(Formeln und Reaktionsgleichungen/Das Atommodell von John Dalton/chemische Elementsymbole)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au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077072"/>
            <a:ext cx="4704216" cy="24164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Comic Sans MS" panose="030F0702030302020204" pitchFamily="66" charset="0"/>
              </a:rPr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Klasse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de-DE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07504" y="4005064"/>
            <a:ext cx="2160240" cy="11525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Säuren</a:t>
            </a:r>
            <a:endParaRPr lang="de-DE" sz="2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1835696" y="4509120"/>
            <a:ext cx="2376264" cy="11525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und 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Laugen</a:t>
            </a:r>
          </a:p>
        </p:txBody>
      </p:sp>
      <p:pic>
        <p:nvPicPr>
          <p:cNvPr id="8" name="Grafik 7" descr="Säuren  und Laug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556792"/>
            <a:ext cx="4536504" cy="2414979"/>
          </a:xfrm>
          <a:prstGeom prst="rect">
            <a:avLst/>
          </a:prstGeom>
        </p:spPr>
      </p:pic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Comic Sans MS" panose="030F0702030302020204" pitchFamily="66" charset="0"/>
              </a:rPr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Klasse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de-DE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23528" y="1556792"/>
            <a:ext cx="4391025" cy="11525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elektrische Energie aus chemischen Reaktionen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2195736" y="4221088"/>
            <a:ext cx="3600524" cy="11525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Akkumulatoren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1115616" y="2924944"/>
            <a:ext cx="3600525" cy="11525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Batterien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572000" y="5949280"/>
            <a:ext cx="4392613" cy="646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Solarstrom …</a:t>
            </a:r>
          </a:p>
        </p:txBody>
      </p:sp>
      <p:pic>
        <p:nvPicPr>
          <p:cNvPr id="8" name="Grafik 7" descr="Ak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556792"/>
            <a:ext cx="2462784" cy="3425952"/>
          </a:xfrm>
          <a:prstGeom prst="rect">
            <a:avLst/>
          </a:prstGeom>
        </p:spPr>
      </p:pic>
      <p:pic>
        <p:nvPicPr>
          <p:cNvPr id="9" name="Grafik 8" descr="Batte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93096"/>
            <a:ext cx="1828800" cy="2151888"/>
          </a:xfrm>
          <a:prstGeom prst="rect">
            <a:avLst/>
          </a:prstGeom>
        </p:spPr>
      </p:pic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Comic Sans MS" panose="030F0702030302020204" pitchFamily="66" charset="0"/>
              </a:rPr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Klasse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de-DE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1115616" y="1412776"/>
            <a:ext cx="4391025" cy="11525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Stoffe als Energieträger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3347740" y="5373217"/>
            <a:ext cx="2016348" cy="7920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Erdöl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1187624" y="5373217"/>
            <a:ext cx="2016224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Kohle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5508104" y="5373217"/>
            <a:ext cx="2016224" cy="7920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Erdgas</a:t>
            </a:r>
          </a:p>
        </p:txBody>
      </p:sp>
      <p:pic>
        <p:nvPicPr>
          <p:cNvPr id="8" name="Grafik 7" descr="Energieträ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708920"/>
            <a:ext cx="6571488" cy="2560320"/>
          </a:xfrm>
          <a:prstGeom prst="rect">
            <a:avLst/>
          </a:prstGeom>
        </p:spPr>
      </p:pic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Comic Sans MS" panose="030F0702030302020204" pitchFamily="66" charset="0"/>
              </a:rPr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Klasse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de-DE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827584" y="1700808"/>
            <a:ext cx="4391025" cy="11525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organische Chemie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3851920" y="5229200"/>
            <a:ext cx="4392613" cy="11509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Benzin / Öl 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4572000" y="3645024"/>
            <a:ext cx="4392613" cy="11525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Alkane</a:t>
            </a:r>
          </a:p>
        </p:txBody>
      </p:sp>
      <p:pic>
        <p:nvPicPr>
          <p:cNvPr id="6" name="Grafik 5" descr="Alk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44824"/>
            <a:ext cx="2218944" cy="1639824"/>
          </a:xfrm>
          <a:prstGeom prst="rect">
            <a:avLst/>
          </a:prstGeom>
        </p:spPr>
      </p:pic>
      <p:pic>
        <p:nvPicPr>
          <p:cNvPr id="8" name="Grafik 7" descr="Benz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924944"/>
            <a:ext cx="2706624" cy="2499360"/>
          </a:xfrm>
          <a:prstGeom prst="rect">
            <a:avLst/>
          </a:prstGeom>
        </p:spPr>
      </p:pic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Brot bac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933056"/>
            <a:ext cx="2102281" cy="2630032"/>
          </a:xfrm>
          <a:prstGeom prst="rect">
            <a:avLst/>
          </a:prstGeom>
        </p:spPr>
      </p:pic>
      <p:pic>
        <p:nvPicPr>
          <p:cNvPr id="10" name="Grafik 9" descr="ChemieEs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653136"/>
            <a:ext cx="1872208" cy="1616566"/>
          </a:xfrm>
          <a:prstGeom prst="rect">
            <a:avLst/>
          </a:prstGeom>
        </p:spPr>
      </p:pic>
      <p:pic>
        <p:nvPicPr>
          <p:cNvPr id="9" name="Grafik 8" descr="ChemieEsse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132856"/>
            <a:ext cx="2664296" cy="1501090"/>
          </a:xfrm>
          <a:prstGeom prst="rect">
            <a:avLst/>
          </a:prstGeom>
        </p:spPr>
      </p:pic>
      <p:pic>
        <p:nvPicPr>
          <p:cNvPr id="8" name="Grafik 7" descr="ChemieSkat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717032"/>
            <a:ext cx="2556383" cy="2078360"/>
          </a:xfrm>
          <a:prstGeom prst="rect">
            <a:avLst/>
          </a:prstGeom>
        </p:spPr>
      </p:pic>
      <p:pic>
        <p:nvPicPr>
          <p:cNvPr id="5" name="Grafik 4" descr="ChemieKosmeti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05982"/>
            <a:ext cx="2520280" cy="2208033"/>
          </a:xfrm>
          <a:prstGeom prst="rect">
            <a:avLst/>
          </a:prstGeom>
        </p:spPr>
      </p:pic>
      <p:sp>
        <p:nvSpPr>
          <p:cNvPr id="3074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143000" y="4868863"/>
            <a:ext cx="6858000" cy="3889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None/>
            </a:pPr>
            <a:r>
              <a:rPr lang="de-DE" dirty="0" smtClean="0">
                <a:latin typeface="Comic Sans MS" pitchFamily="66" charset="0"/>
              </a:rPr>
              <a:t>Wahlpflichtfach ab Klasse 7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95536" y="2276872"/>
            <a:ext cx="8458200" cy="22322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Chemie</a:t>
            </a:r>
          </a:p>
        </p:txBody>
      </p:sp>
      <p:pic>
        <p:nvPicPr>
          <p:cNvPr id="6" name="Grafik 5" descr="ChemieZahnpas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533260"/>
            <a:ext cx="2572136" cy="1433124"/>
          </a:xfrm>
          <a:prstGeom prst="rect">
            <a:avLst/>
          </a:prstGeom>
        </p:spPr>
      </p:pic>
      <p:pic>
        <p:nvPicPr>
          <p:cNvPr id="7" name="Grafik 6" descr="ChemieRaket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23368" y="3717032"/>
            <a:ext cx="1450264" cy="2625856"/>
          </a:xfrm>
          <a:prstGeom prst="rect">
            <a:avLst/>
          </a:prstGeom>
        </p:spPr>
      </p:pic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1) 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Themen 9</a:t>
            </a:r>
            <a:endParaRPr lang="de-DE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844675"/>
            <a:ext cx="8686800" cy="4679950"/>
          </a:xfrm>
        </p:spPr>
        <p:txBody>
          <a:bodyPr/>
          <a:lstStyle/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b="1" dirty="0" smtClean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Klasse 9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 smtClean="0">
                <a:latin typeface="Comic Sans MS" panose="030F0702030302020204" pitchFamily="66" charset="0"/>
              </a:rPr>
              <a:t>Säuren </a:t>
            </a:r>
            <a:r>
              <a:rPr lang="de-DE" sz="2400" b="1" dirty="0">
                <a:latin typeface="Comic Sans MS" panose="030F0702030302020204" pitchFamily="66" charset="0"/>
              </a:rPr>
              <a:t>und Laugen/Neutralisationsreaktionen/ Salzbildung/Salze </a:t>
            </a:r>
            <a:r>
              <a:rPr lang="de-DE" sz="2400" dirty="0">
                <a:latin typeface="Comic Sans MS" panose="030F0702030302020204" pitchFamily="66" charset="0"/>
              </a:rPr>
              <a:t>(Kalkkreislauf, Wasserhärte, Düngemittel, Baustoffe…)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latin typeface="Comic Sans MS" panose="030F0702030302020204" pitchFamily="66" charset="0"/>
              </a:rPr>
              <a:t>Elektrische Energie aus chemischen Reaktionen </a:t>
            </a:r>
            <a:r>
              <a:rPr lang="de-DE" sz="2400" dirty="0">
                <a:latin typeface="Comic Sans MS" panose="030F0702030302020204" pitchFamily="66" charset="0"/>
              </a:rPr>
              <a:t>(Batterie, Akkumulator, Elektrolyse)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latin typeface="Comic Sans MS" panose="030F0702030302020204" pitchFamily="66" charset="0"/>
              </a:rPr>
              <a:t>Organische Chemie </a:t>
            </a:r>
            <a:r>
              <a:rPr lang="de-DE" sz="2400" dirty="0">
                <a:latin typeface="Comic Sans MS" panose="030F0702030302020204" pitchFamily="66" charset="0"/>
              </a:rPr>
              <a:t>(Alkane, </a:t>
            </a:r>
            <a:r>
              <a:rPr lang="de-DE" sz="2400" dirty="0" err="1">
                <a:latin typeface="Comic Sans MS" panose="030F0702030302020204" pitchFamily="66" charset="0"/>
              </a:rPr>
              <a:t>Alkanole</a:t>
            </a:r>
            <a:r>
              <a:rPr lang="de-DE" sz="2400" dirty="0">
                <a:latin typeface="Comic Sans MS" panose="030F0702030302020204" pitchFamily="66" charset="0"/>
              </a:rPr>
              <a:t>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latin typeface="Comic Sans MS" panose="030F0702030302020204" pitchFamily="66" charset="0"/>
              </a:rPr>
              <a:t>Stoffe als Energieträger </a:t>
            </a:r>
            <a:r>
              <a:rPr lang="de-DE" sz="2400" dirty="0">
                <a:latin typeface="Comic Sans MS" panose="030F0702030302020204" pitchFamily="66" charset="0"/>
              </a:rPr>
              <a:t>(fossile Brennstoffe)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b="1" dirty="0" smtClean="0"/>
              <a:t>1)</a:t>
            </a:r>
            <a:r>
              <a:rPr lang="de-DE" dirty="0" smtClean="0"/>
              <a:t> 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Klasse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de-DE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67545" y="1412776"/>
            <a:ext cx="3528392" cy="11525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u="sng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organische Chemie</a:t>
            </a:r>
          </a:p>
        </p:txBody>
      </p:sp>
      <p:pic>
        <p:nvPicPr>
          <p:cNvPr id="13" name="Grafik 12" descr="Alkan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1"/>
            <a:ext cx="3960440" cy="3180253"/>
          </a:xfrm>
          <a:prstGeom prst="rect">
            <a:avLst/>
          </a:prstGeom>
        </p:spPr>
      </p:pic>
      <p:pic>
        <p:nvPicPr>
          <p:cNvPr id="14" name="Grafik 13" descr="Alkan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7856" y="3717032"/>
            <a:ext cx="2676144" cy="2785872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4427984" y="2924944"/>
            <a:ext cx="2879725" cy="8640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Alkane /Alkene / Alkine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b="1" dirty="0" smtClean="0"/>
              <a:t>1)</a:t>
            </a:r>
            <a:r>
              <a:rPr lang="de-DE" dirty="0" smtClean="0"/>
              <a:t> 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Klasse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de-DE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67545" y="1412776"/>
            <a:ext cx="3528392" cy="11525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u="sng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organische Chemie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139952" y="1412776"/>
            <a:ext cx="4032573" cy="11509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biochemisch interessante Stoffklassen</a:t>
            </a:r>
          </a:p>
        </p:txBody>
      </p:sp>
      <p:pic>
        <p:nvPicPr>
          <p:cNvPr id="11" name="Grafik 10" descr="organische Säu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212976"/>
            <a:ext cx="6364224" cy="2584704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>
          <a:xfrm>
            <a:off x="2123728" y="5229200"/>
            <a:ext cx="2868613" cy="9264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Alkohole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251520" y="3501008"/>
            <a:ext cx="2870200" cy="9349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organische Säuren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Comic Sans MS" panose="030F0702030302020204" pitchFamily="66" charset="0"/>
              </a:rPr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Klasse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de-DE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179512" y="1412776"/>
            <a:ext cx="4391025" cy="11525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u="sng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Produkte der Chemie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251520" y="2996952"/>
            <a:ext cx="4392613" cy="11525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Kunststoffe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5220072" y="4006254"/>
            <a:ext cx="3702620" cy="11509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Nahrungszusatzstoffe</a:t>
            </a:r>
          </a:p>
        </p:txBody>
      </p:sp>
      <p:pic>
        <p:nvPicPr>
          <p:cNvPr id="12" name="Grafik 11" descr="Kunstst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303915"/>
            <a:ext cx="4968552" cy="1861389"/>
          </a:xfrm>
          <a:prstGeom prst="rect">
            <a:avLst/>
          </a:prstGeom>
        </p:spPr>
      </p:pic>
      <p:pic>
        <p:nvPicPr>
          <p:cNvPr id="13" name="Grafik 12" descr="Nahrungsmittelzusat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3651504" cy="2481072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Comic Sans MS" panose="030F0702030302020204" pitchFamily="66" charset="0"/>
              </a:rPr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Klasse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de-DE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67544" y="1484784"/>
            <a:ext cx="4391025" cy="11525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u="sng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Produkte der Chemie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5868144" y="1844824"/>
            <a:ext cx="2879725" cy="11525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dekorative Kosmetik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6372200" y="5445224"/>
            <a:ext cx="2365375" cy="11525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Zahn- und Mundpflege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827584" y="5517232"/>
            <a:ext cx="2244725" cy="11525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Waschen und Reinigen</a:t>
            </a:r>
          </a:p>
        </p:txBody>
      </p:sp>
      <p:pic>
        <p:nvPicPr>
          <p:cNvPr id="13" name="Grafik 12" descr="Se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852936"/>
            <a:ext cx="3145536" cy="2535936"/>
          </a:xfrm>
          <a:prstGeom prst="rect">
            <a:avLst/>
          </a:prstGeom>
        </p:spPr>
      </p:pic>
      <p:pic>
        <p:nvPicPr>
          <p:cNvPr id="15" name="Grafik 14" descr="ChemieKosmet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68960"/>
            <a:ext cx="1933483" cy="1693936"/>
          </a:xfrm>
          <a:prstGeom prst="rect">
            <a:avLst/>
          </a:prstGeom>
        </p:spPr>
      </p:pic>
      <p:pic>
        <p:nvPicPr>
          <p:cNvPr id="16" name="Grafik 15" descr="ChemieZahnpas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5373216"/>
            <a:ext cx="2160240" cy="1203626"/>
          </a:xfrm>
          <a:prstGeom prst="rect">
            <a:avLst/>
          </a:prstGeom>
        </p:spPr>
      </p:pic>
      <p:sp>
        <p:nvSpPr>
          <p:cNvPr id="17" name="Abgerundetes Rechteck 16"/>
          <p:cNvSpPr/>
          <p:nvPr/>
        </p:nvSpPr>
        <p:spPr>
          <a:xfrm>
            <a:off x="6444208" y="3861048"/>
            <a:ext cx="2365375" cy="11609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[…]</a:t>
            </a:r>
            <a:endParaRPr lang="de-DE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b="1" dirty="0" smtClean="0"/>
              <a:t>1)</a:t>
            </a:r>
            <a:r>
              <a:rPr lang="de-DE" dirty="0" smtClean="0"/>
              <a:t> 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Themen 10</a:t>
            </a:r>
            <a:endParaRPr lang="de-DE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844675"/>
            <a:ext cx="8686800" cy="4679950"/>
          </a:xfrm>
        </p:spPr>
        <p:txBody>
          <a:bodyPr/>
          <a:lstStyle/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b="1" dirty="0" smtClean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Klasse 10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latin typeface="Comic Sans MS" panose="030F0702030302020204" pitchFamily="66" charset="0"/>
              </a:rPr>
              <a:t>Organische Chemie: biochemisch interessante Stoffklassen </a:t>
            </a:r>
            <a:r>
              <a:rPr lang="de-DE" sz="2400" dirty="0">
                <a:latin typeface="Comic Sans MS" panose="030F0702030302020204" pitchFamily="66" charset="0"/>
              </a:rPr>
              <a:t>(Erdöl/Alkane, Alkene, Alkine/Nomenklatur (funktionelle Gruppen)/Alkohole)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latin typeface="Comic Sans MS" panose="030F0702030302020204" pitchFamily="66" charset="0"/>
              </a:rPr>
              <a:t>Produkte der Chemie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latin typeface="Comic Sans MS" panose="030F0702030302020204" pitchFamily="66" charset="0"/>
              </a:rPr>
              <a:t>Themenwahl (nach Interesse):</a:t>
            </a:r>
            <a:r>
              <a:rPr lang="de-DE" sz="2400" dirty="0">
                <a:latin typeface="Comic Sans MS" panose="030F0702030302020204" pitchFamily="66" charset="0"/>
              </a:rPr>
              <a:t> Kunststoffe, Haarkosmetik, Waschen und Reinigen, Zahn- und Mundpflege, organische Säuren u.a.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Fragebo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9595">
            <a:off x="6510625" y="3819381"/>
            <a:ext cx="1667841" cy="2575889"/>
          </a:xfrm>
          <a:prstGeom prst="rect">
            <a:avLst/>
          </a:prstGeom>
        </p:spPr>
      </p:pic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0013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 smtClean="0">
                <a:latin typeface="Comic Sans MS" pitchFamily="66" charset="0"/>
              </a:rPr>
              <a:t>2) 	</a:t>
            </a:r>
            <a:r>
              <a:rPr lang="de-DE" b="1" dirty="0" smtClean="0">
                <a:latin typeface="Comic Sans MS" pitchFamily="66" charset="0"/>
              </a:rPr>
              <a:t>Checkliste-Chemie: </a:t>
            </a:r>
            <a:r>
              <a:rPr lang="de-DE" dirty="0" smtClean="0">
                <a:latin typeface="Comic Sans MS" pitchFamily="66" charset="0"/>
              </a:rPr>
              <a:t/>
            </a:r>
            <a:br>
              <a:rPr lang="de-DE" dirty="0" smtClean="0">
                <a:latin typeface="Comic Sans MS" pitchFamily="66" charset="0"/>
              </a:rPr>
            </a:br>
            <a:r>
              <a:rPr lang="de-DE" dirty="0" smtClean="0">
                <a:latin typeface="Comic Sans MS" pitchFamily="66" charset="0"/>
              </a:rPr>
              <a:t>	</a:t>
            </a:r>
            <a:r>
              <a:rPr lang="de-DE" b="1" dirty="0" smtClean="0">
                <a:latin typeface="Comic Sans MS" pitchFamily="66" charset="0"/>
              </a:rPr>
              <a:t>Bin ich ein potentieller Chemiker?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67544" y="2780929"/>
            <a:ext cx="8208912" cy="3396034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Ich möchte Stoffe untersuchen, mischen und wieder trennen.</a:t>
            </a:r>
          </a:p>
          <a:p>
            <a:pPr lvl="0"/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Ich kann auch mal einen „unangenehmen“ Geruch aushalten.</a:t>
            </a:r>
          </a:p>
          <a:p>
            <a:pPr lvl="0"/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Ich wollte schon immer wissen, warum eine Kerze brennt, wie man ein Feuer entfacht – und wieder löscht.</a:t>
            </a:r>
          </a:p>
          <a:p>
            <a:pPr lvl="0"/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Mich interessieren gefährliche Stoffe (Gefahrstoffe).</a:t>
            </a:r>
          </a:p>
          <a:p>
            <a:pPr lvl="0"/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Eine rauschende Brennerflamme erschreckt mich nicht.</a:t>
            </a:r>
          </a:p>
        </p:txBody>
      </p:sp>
      <p:sp>
        <p:nvSpPr>
          <p:cNvPr id="4" name="Rechteck 3"/>
          <p:cNvSpPr/>
          <p:nvPr/>
        </p:nvSpPr>
        <p:spPr>
          <a:xfrm>
            <a:off x="323528" y="1628800"/>
            <a:ext cx="8640960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Wenn du möglichst viele dieser Aussagen mit „ja“ beantworten kannst, dann bist du sicher im Fach Chemie nicht verkehrt…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ragebo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9595">
            <a:off x="6510625" y="3819381"/>
            <a:ext cx="1667841" cy="2575889"/>
          </a:xfrm>
          <a:prstGeom prst="rect">
            <a:avLst/>
          </a:prstGeom>
        </p:spPr>
      </p:pic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0013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 smtClean="0">
                <a:latin typeface="Comic Sans MS" pitchFamily="66" charset="0"/>
              </a:rPr>
              <a:t>2) 	</a:t>
            </a:r>
            <a:r>
              <a:rPr lang="de-DE" b="1" dirty="0" smtClean="0">
                <a:latin typeface="Comic Sans MS" pitchFamily="66" charset="0"/>
              </a:rPr>
              <a:t>Checkliste-Chemie: </a:t>
            </a:r>
            <a:r>
              <a:rPr lang="de-DE" dirty="0" smtClean="0">
                <a:latin typeface="Comic Sans MS" pitchFamily="66" charset="0"/>
              </a:rPr>
              <a:t/>
            </a:r>
            <a:br>
              <a:rPr lang="de-DE" dirty="0" smtClean="0">
                <a:latin typeface="Comic Sans MS" pitchFamily="66" charset="0"/>
              </a:rPr>
            </a:br>
            <a:r>
              <a:rPr lang="de-DE" dirty="0" smtClean="0">
                <a:latin typeface="Comic Sans MS" pitchFamily="66" charset="0"/>
              </a:rPr>
              <a:t>	</a:t>
            </a:r>
            <a:r>
              <a:rPr lang="de-DE" b="1" dirty="0" smtClean="0">
                <a:latin typeface="Comic Sans MS" pitchFamily="66" charset="0"/>
              </a:rPr>
              <a:t>Bin ich ein potentieller Chemiker?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Ich traue mir zu mit verdünnten Säuren und Laugen zu experimentieren.</a:t>
            </a:r>
          </a:p>
          <a:p>
            <a:pPr lvl="0"/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Ich möchte wissen was für tolle Stoffe aus Erdöl gewonnen und hergestellt werden können. </a:t>
            </a:r>
          </a:p>
          <a:p>
            <a:pPr lvl="0"/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Mich interessiert wie Wein hergestellt und Schnaps gebrannt wird – und ich würde es auch selbst gerne in Experimenten ausprobieren.</a:t>
            </a:r>
          </a:p>
          <a:p>
            <a:pPr lvl="0"/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Ich möchte erforschen was Wasser für ein interessanter und vielseitiger Stoff ist.</a:t>
            </a:r>
          </a:p>
          <a:p>
            <a:pPr lvl="0"/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Mich mag Themen, die sich mit unserer Umwelt beschäftigen.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ragebo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9595">
            <a:off x="6510625" y="3819381"/>
            <a:ext cx="1667841" cy="2575889"/>
          </a:xfrm>
          <a:prstGeom prst="rect">
            <a:avLst/>
          </a:prstGeom>
        </p:spPr>
      </p:pic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0013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 smtClean="0">
                <a:latin typeface="Comic Sans MS" pitchFamily="66" charset="0"/>
              </a:rPr>
              <a:t>2) 	</a:t>
            </a:r>
            <a:r>
              <a:rPr lang="de-DE" b="1" dirty="0" smtClean="0">
                <a:latin typeface="Comic Sans MS" pitchFamily="66" charset="0"/>
              </a:rPr>
              <a:t>Checkliste-Chemie: </a:t>
            </a:r>
            <a:r>
              <a:rPr lang="de-DE" dirty="0" smtClean="0">
                <a:latin typeface="Comic Sans MS" pitchFamily="66" charset="0"/>
              </a:rPr>
              <a:t/>
            </a:r>
            <a:br>
              <a:rPr lang="de-DE" dirty="0" smtClean="0">
                <a:latin typeface="Comic Sans MS" pitchFamily="66" charset="0"/>
              </a:rPr>
            </a:br>
            <a:r>
              <a:rPr lang="de-DE" dirty="0" smtClean="0">
                <a:latin typeface="Comic Sans MS" pitchFamily="66" charset="0"/>
              </a:rPr>
              <a:t>	</a:t>
            </a:r>
            <a:r>
              <a:rPr lang="de-DE" b="1" dirty="0" smtClean="0">
                <a:latin typeface="Comic Sans MS" pitchFamily="66" charset="0"/>
              </a:rPr>
              <a:t>Bin ich ein potentieller Chemiker?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Ich frage mich, was diese chemischen Formeln wohl bedeuten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– und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ich möchte lernen, die Sprache der Chemiker zu „übersetzen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“.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Ich finde Kristalle spannend– und möchte sie herstellen.</a:t>
            </a:r>
          </a:p>
          <a:p>
            <a:pPr lvl="0"/>
            <a:r>
              <a:rPr lang="de-DE" dirty="0" smtClean="0">
                <a:solidFill>
                  <a:srgbClr val="FF0000"/>
                </a:solidFill>
                <a:latin typeface="Comic Sans MS" pitchFamily="66" charset="0"/>
              </a:rPr>
              <a:t>Ich arbeite gerne in Gruppen und möchte experimentieren.</a:t>
            </a:r>
          </a:p>
          <a:p>
            <a:pPr lvl="0"/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Ich mag es Themen selbstständig zu erarbeiten und sie Anderen in einem Referat vorzustellen.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00138"/>
          </a:xfrm>
          <a:gradFill>
            <a:gsLst>
              <a:gs pos="0">
                <a:schemeClr val="accent1">
                  <a:tint val="66000"/>
                  <a:satMod val="160000"/>
                  <a:alpha val="2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de-DE" dirty="0" smtClean="0"/>
              <a:t>3)	</a:t>
            </a:r>
            <a:r>
              <a:rPr lang="de-DE" b="1" dirty="0" smtClean="0">
                <a:latin typeface="Comic Sans MS" pitchFamily="66" charset="0"/>
              </a:rPr>
              <a:t>Chemie: </a:t>
            </a:r>
            <a:br>
              <a:rPr lang="de-DE" b="1" dirty="0" smtClean="0">
                <a:latin typeface="Comic Sans MS" pitchFamily="66" charset="0"/>
              </a:rPr>
            </a:br>
            <a:r>
              <a:rPr lang="de-DE" b="1" dirty="0" smtClean="0">
                <a:latin typeface="Comic Sans MS" pitchFamily="66" charset="0"/>
              </a:rPr>
              <a:t>Kompetenzen und Voraussetzungen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Char char=""/>
            </a:pPr>
            <a:r>
              <a:rPr lang="de-DE" dirty="0" smtClean="0">
                <a:latin typeface="Comic Sans MS" pitchFamily="66" charset="0"/>
              </a:rPr>
              <a:t> Interesse an naturwissenschaftlichen Themen</a:t>
            </a:r>
          </a:p>
          <a:p>
            <a:pPr>
              <a:buFont typeface="Wingdings 2" pitchFamily="18" charset="2"/>
              <a:buChar char=""/>
            </a:pPr>
            <a:r>
              <a:rPr lang="de-DE" dirty="0" smtClean="0">
                <a:latin typeface="Comic Sans MS" pitchFamily="66" charset="0"/>
              </a:rPr>
              <a:t> Spaß am Experimentieren (allein oder in Gruppen)</a:t>
            </a:r>
          </a:p>
          <a:p>
            <a:pPr>
              <a:buFont typeface="Wingdings 2" pitchFamily="18" charset="2"/>
              <a:buChar char=""/>
            </a:pPr>
            <a:r>
              <a:rPr lang="de-DE" dirty="0" smtClean="0">
                <a:latin typeface="Comic Sans MS" pitchFamily="66" charset="0"/>
              </a:rPr>
              <a:t> Spaß am „forschend-entwickelnden“ Arbeiten</a:t>
            </a:r>
          </a:p>
          <a:p>
            <a:pPr>
              <a:buFont typeface="Wingdings 2" pitchFamily="18" charset="2"/>
              <a:buChar char=""/>
            </a:pPr>
            <a:r>
              <a:rPr lang="de-DE" dirty="0" smtClean="0">
                <a:latin typeface="Comic Sans MS" pitchFamily="66" charset="0"/>
              </a:rPr>
              <a:t> Bereitschaft „Vokabeln“ (Elementnamen, Fachbegriffe und   Symbole) zu lernen</a:t>
            </a:r>
          </a:p>
          <a:p>
            <a:pPr>
              <a:buFont typeface="Wingdings 2" pitchFamily="18" charset="2"/>
              <a:buChar char=""/>
            </a:pPr>
            <a:r>
              <a:rPr lang="de-DE" dirty="0" smtClean="0">
                <a:latin typeface="Comic Sans MS" pitchFamily="66" charset="0"/>
              </a:rPr>
              <a:t> keine Angst vor Feuer, Gerüchen und Gefahrstoffen (</a:t>
            </a:r>
            <a:r>
              <a:rPr lang="de-DE" b="1" dirty="0" smtClean="0">
                <a:latin typeface="Comic Sans MS" pitchFamily="66" charset="0"/>
              </a:rPr>
              <a:t>aber  die nötige Vorsicht bei der praktischen Arbeit</a:t>
            </a:r>
            <a:r>
              <a:rPr lang="de-DE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0938" y="4851400"/>
            <a:ext cx="4392612" cy="688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Chemie</a:t>
            </a:r>
            <a:endParaRPr lang="de-DE" dirty="0"/>
          </a:p>
        </p:txBody>
      </p:sp>
      <p:sp>
        <p:nvSpPr>
          <p:cNvPr id="4099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187450" y="5949950"/>
            <a:ext cx="6858000" cy="431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latin typeface="Comic Sans MS" pitchFamily="66" charset="0"/>
              </a:rPr>
              <a:t>Wahlpflichtfach ab Klasse 7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68531" y="2209760"/>
            <a:ext cx="8458200" cy="22322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Alles ist </a:t>
            </a:r>
            <a:r>
              <a:rPr lang="de-DE" sz="3600" cap="all" dirty="0" err="1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chemie</a:t>
            </a:r>
            <a:r>
              <a:rPr lang="de-DE" sz="36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aber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Chemie</a:t>
            </a:r>
            <a:r>
              <a:rPr lang="de-DE" sz="36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ist nicht alles.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  <a:alpha val="2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de-DE" dirty="0" smtClean="0">
                <a:latin typeface="Comic Sans MS" pitchFamily="66" charset="0"/>
              </a:rPr>
              <a:t>4) </a:t>
            </a:r>
            <a:r>
              <a:rPr lang="de-DE" b="1" dirty="0" smtClean="0">
                <a:latin typeface="Comic Sans MS" pitchFamily="66" charset="0"/>
              </a:rPr>
              <a:t>Chemie </a:t>
            </a:r>
            <a:r>
              <a:rPr lang="de-DE" dirty="0" smtClean="0">
                <a:latin typeface="Comic Sans MS" pitchFamily="66" charset="0"/>
              </a:rPr>
              <a:t/>
            </a:r>
            <a:br>
              <a:rPr lang="de-DE" dirty="0" smtClean="0">
                <a:latin typeface="Comic Sans MS" pitchFamily="66" charset="0"/>
              </a:rPr>
            </a:br>
            <a:r>
              <a:rPr lang="de-DE" altLang="de-DE" b="1" dirty="0" smtClean="0">
                <a:latin typeface="Comic Sans MS" pitchFamily="66" charset="0"/>
              </a:rPr>
              <a:t>Zusammensetzung des Unterrichts:</a:t>
            </a:r>
            <a:endParaRPr lang="de-DE" dirty="0" smtClean="0">
              <a:latin typeface="Comic Sans MS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latin typeface="Comic Sans MS" pitchFamily="66" charset="0"/>
              </a:rPr>
              <a:t>theoretische Inhalte</a:t>
            </a:r>
          </a:p>
          <a:p>
            <a:r>
              <a:rPr lang="de-DE" altLang="de-DE" dirty="0" smtClean="0">
                <a:latin typeface="Comic Sans MS" pitchFamily="66" charset="0"/>
              </a:rPr>
              <a:t>praktische Arbeiten </a:t>
            </a:r>
          </a:p>
          <a:p>
            <a:pPr lvl="1"/>
            <a:r>
              <a:rPr lang="de-DE" altLang="de-DE" dirty="0" smtClean="0">
                <a:latin typeface="Comic Sans MS" pitchFamily="66" charset="0"/>
              </a:rPr>
              <a:t>Schülerexperimente, Schülerdemonstrationsexperimente, Lehrerdemonstrationsexperimente</a:t>
            </a:r>
          </a:p>
          <a:p>
            <a:r>
              <a:rPr lang="de-DE" altLang="de-DE" dirty="0" smtClean="0">
                <a:latin typeface="Comic Sans MS" pitchFamily="66" charset="0"/>
              </a:rPr>
              <a:t>mündliche Mitarbeit</a:t>
            </a:r>
          </a:p>
          <a:p>
            <a:r>
              <a:rPr lang="de-DE" altLang="de-DE" dirty="0" smtClean="0">
                <a:latin typeface="Comic Sans MS" pitchFamily="66" charset="0"/>
              </a:rPr>
              <a:t>Erstellen und Vortragen von Referaten</a:t>
            </a:r>
          </a:p>
          <a:p>
            <a:pPr>
              <a:buFont typeface="Wingdings 2" pitchFamily="18" charset="2"/>
              <a:buNone/>
            </a:pPr>
            <a:endParaRPr lang="de-DE" altLang="de-DE" dirty="0" smtClean="0">
              <a:latin typeface="Comic Sans MS" pitchFamily="66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  <a:alpha val="2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de-DE" dirty="0" smtClean="0"/>
              <a:t>Chemie	-	und zum Schluss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de-DE" altLang="de-DE" dirty="0" smtClean="0">
                <a:latin typeface="Comic Sans MS" pitchFamily="66" charset="0"/>
              </a:rPr>
              <a:t>	Wir stellen einen Bezug zwischen der erlernten Theorie und der Anwendung im täglichen Umfeld her.</a:t>
            </a:r>
          </a:p>
          <a:p>
            <a:pPr>
              <a:buNone/>
            </a:pPr>
            <a:r>
              <a:rPr lang="de-DE" altLang="de-DE" dirty="0" smtClean="0">
                <a:latin typeface="Comic Sans MS" pitchFamily="66" charset="0"/>
              </a:rPr>
              <a:t>	Wir versuchen wann immer es möglich ist theoretische Inhalte auch </a:t>
            </a:r>
            <a:r>
              <a:rPr lang="de-DE" altLang="de-DE" b="1" dirty="0" smtClean="0">
                <a:latin typeface="Comic Sans MS" pitchFamily="66" charset="0"/>
              </a:rPr>
              <a:t>praktisch</a:t>
            </a:r>
            <a:r>
              <a:rPr lang="de-DE" altLang="de-DE" dirty="0" smtClean="0">
                <a:latin typeface="Comic Sans MS" pitchFamily="66" charset="0"/>
              </a:rPr>
              <a:t> zu bearbeiten.</a:t>
            </a:r>
          </a:p>
          <a:p>
            <a:pPr>
              <a:buNone/>
            </a:pPr>
            <a:r>
              <a:rPr lang="de-DE" altLang="de-DE" sz="800" dirty="0" smtClean="0"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de-DE" altLang="de-DE" sz="2400" dirty="0" smtClean="0">
                <a:latin typeface="Comic Sans MS" pitchFamily="66" charset="0"/>
              </a:rPr>
              <a:t>	Leider sind auch „</a:t>
            </a:r>
            <a:r>
              <a:rPr lang="de-DE" altLang="de-DE" sz="2400" dirty="0" smtClean="0">
                <a:solidFill>
                  <a:srgbClr val="FF0000"/>
                </a:solidFill>
                <a:latin typeface="Comic Sans MS" pitchFamily="66" charset="0"/>
              </a:rPr>
              <a:t>Durststrecken</a:t>
            </a:r>
            <a:r>
              <a:rPr lang="de-DE" altLang="de-DE" sz="2400" dirty="0" smtClean="0">
                <a:latin typeface="Comic Sans MS" pitchFamily="66" charset="0"/>
              </a:rPr>
              <a:t>“ möglich, in denen </a:t>
            </a:r>
            <a:r>
              <a:rPr lang="de-DE" altLang="de-DE" sz="2400" b="1" dirty="0" smtClean="0">
                <a:latin typeface="Comic Sans MS" pitchFamily="66" charset="0"/>
              </a:rPr>
              <a:t>theoretische</a:t>
            </a:r>
            <a:r>
              <a:rPr lang="de-DE" altLang="de-DE" sz="2400" dirty="0" smtClean="0">
                <a:latin typeface="Comic Sans MS" pitchFamily="66" charset="0"/>
              </a:rPr>
              <a:t> Inhalte überwiegen.</a:t>
            </a:r>
          </a:p>
          <a:p>
            <a:pPr>
              <a:buNone/>
            </a:pPr>
            <a:endParaRPr lang="de-DE" altLang="de-DE" sz="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de-DE" altLang="de-DE" dirty="0" smtClean="0">
                <a:latin typeface="Comic Sans MS" pitchFamily="66" charset="0"/>
              </a:rPr>
              <a:t>	</a:t>
            </a:r>
            <a:r>
              <a:rPr lang="de-DE" altLang="de-DE" sz="2400" dirty="0" smtClean="0">
                <a:latin typeface="Comic Sans MS" pitchFamily="66" charset="0"/>
              </a:rPr>
              <a:t>Aber: </a:t>
            </a:r>
          </a:p>
          <a:p>
            <a:pPr>
              <a:buNone/>
            </a:pPr>
            <a:r>
              <a:rPr lang="de-DE" altLang="de-DE" sz="2400" dirty="0" smtClean="0">
                <a:latin typeface="Comic Sans MS" pitchFamily="66" charset="0"/>
              </a:rPr>
              <a:t>	Alle Inhalte sind logisch aufgebaut und gut „lernbar“. </a:t>
            </a:r>
          </a:p>
          <a:p>
            <a:endParaRPr lang="de-DE" altLang="de-DE" dirty="0" smtClean="0">
              <a:latin typeface="Comic Sans MS" pitchFamily="66" charset="0"/>
            </a:endParaRPr>
          </a:p>
          <a:p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Comic Sans MS" panose="030F0702030302020204" pitchFamily="66" charset="0"/>
              </a:rPr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Klasse 7</a:t>
            </a:r>
          </a:p>
        </p:txBody>
      </p:sp>
      <p:pic>
        <p:nvPicPr>
          <p:cNvPr id="5" name="Grafik 4" descr="Chemiera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556792"/>
            <a:ext cx="8964488" cy="3732998"/>
          </a:xfrm>
          <a:prstGeom prst="rect">
            <a:avLst/>
          </a:prstGeom>
        </p:spPr>
      </p:pic>
      <p:sp>
        <p:nvSpPr>
          <p:cNvPr id="4" name="Abgerundetes Rechteck 3"/>
          <p:cNvSpPr/>
          <p:nvPr/>
        </p:nvSpPr>
        <p:spPr>
          <a:xfrm>
            <a:off x="1979712" y="5445224"/>
            <a:ext cx="4824139" cy="1152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Grundlagen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Sicherheit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im Chemieunterricht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Comic Sans MS" panose="030F0702030302020204" pitchFamily="66" charset="0"/>
              </a:rPr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Klasse 7</a:t>
            </a:r>
          </a:p>
        </p:txBody>
      </p:sp>
      <p:pic>
        <p:nvPicPr>
          <p:cNvPr id="5" name="Grafik 4" descr="Gefahrst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78" y="1988840"/>
            <a:ext cx="8620650" cy="1656184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2339752" y="4077072"/>
            <a:ext cx="4392613" cy="11509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Gefahrstoffe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Comic Sans MS" panose="030F0702030302020204" pitchFamily="66" charset="0"/>
              </a:rPr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Klasse 7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4355976" y="1772816"/>
            <a:ext cx="4391025" cy="1152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Stoffe (Reinstoffe)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755576" y="5301208"/>
            <a:ext cx="4392613" cy="11509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Stoffgemische</a:t>
            </a:r>
          </a:p>
        </p:txBody>
      </p:sp>
      <p:pic>
        <p:nvPicPr>
          <p:cNvPr id="5" name="Grafik 4" descr="St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3224784" cy="3438144"/>
          </a:xfrm>
          <a:prstGeom prst="rect">
            <a:avLst/>
          </a:prstGeom>
        </p:spPr>
      </p:pic>
      <p:pic>
        <p:nvPicPr>
          <p:cNvPr id="7" name="Grafik 6" descr="Gemis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996952"/>
            <a:ext cx="3224784" cy="3438144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Comic Sans MS" panose="030F0702030302020204" pitchFamily="66" charset="0"/>
              </a:rPr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Klasse 7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3707904" y="1772816"/>
            <a:ext cx="4391025" cy="1152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Trennverfahren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5"/>
            <a:ext cx="2280594" cy="22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021956" cy="265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Comic Sans MS" panose="030F0702030302020204" pitchFamily="66" charset="0"/>
              </a:rPr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Klasse 7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4067944" y="2708920"/>
            <a:ext cx="4391025" cy="1152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Das Kugelteilchenmodell</a:t>
            </a:r>
          </a:p>
        </p:txBody>
      </p:sp>
      <p:pic>
        <p:nvPicPr>
          <p:cNvPr id="8197" name="Picture 5" descr="C:\Users\Velmeden\Documents\Schule\Chemie\Klasse 7\Klasse 7\Aggregatzustände\f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5"/>
            <a:ext cx="2952328" cy="2851221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atin typeface="Comic Sans MS" panose="030F0702030302020204" pitchFamily="66" charset="0"/>
              </a:rPr>
              <a:t>1) </a:t>
            </a:r>
            <a:r>
              <a:rPr lang="de-DE" dirty="0" smtClean="0"/>
              <a:t>	</a:t>
            </a:r>
            <a:r>
              <a:rPr lang="de-DE" dirty="0" smtClean="0">
                <a:latin typeface="Comic Sans MS" panose="030F0702030302020204" pitchFamily="66" charset="0"/>
              </a:rPr>
              <a:t>Chemie:		</a:t>
            </a:r>
            <a:r>
              <a:rPr lang="de-DE" dirty="0">
                <a:latin typeface="Comic Sans MS" panose="030F0702030302020204" pitchFamily="66" charset="0"/>
              </a:rPr>
              <a:t>Themen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Klasse 7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4283968" y="1844824"/>
            <a:ext cx="4391025" cy="1152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Luft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83568" y="5157192"/>
            <a:ext cx="4392613" cy="11509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Wasser</a:t>
            </a:r>
          </a:p>
        </p:txBody>
      </p:sp>
      <p:pic>
        <p:nvPicPr>
          <p:cNvPr id="5" name="Grafik 4" descr="Lu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3285744" cy="3090672"/>
          </a:xfrm>
          <a:prstGeom prst="rect">
            <a:avLst/>
          </a:prstGeom>
        </p:spPr>
      </p:pic>
      <p:pic>
        <p:nvPicPr>
          <p:cNvPr id="7" name="Grafik 6" descr="Wass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212976"/>
            <a:ext cx="3285744" cy="3090672"/>
          </a:xfrm>
          <a:prstGeom prst="rect">
            <a:avLst/>
          </a:prstGeo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Bilder: Prisma Chemie Bd. 7/8  und 9/10  Klett Verlag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939</Words>
  <Application>Microsoft Office PowerPoint</Application>
  <PresentationFormat>Bildschirmpräsentation (4:3)</PresentationFormat>
  <Paragraphs>171</Paragraphs>
  <Slides>31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Office</vt:lpstr>
      <vt:lpstr>Folie 1</vt:lpstr>
      <vt:lpstr>Folie 2</vt:lpstr>
      <vt:lpstr>Chemie</vt:lpstr>
      <vt:lpstr>1)  Chemie:  Themen Klasse 7</vt:lpstr>
      <vt:lpstr>1)  Chemie:  Themen Klasse 7</vt:lpstr>
      <vt:lpstr>1)  Chemie:  Themen Klasse 7</vt:lpstr>
      <vt:lpstr>1)  Chemie:  Themen Klasse 7</vt:lpstr>
      <vt:lpstr>1)  Chemie:  Themen Klasse 7</vt:lpstr>
      <vt:lpstr>1)  Chemie:  Themen Klasse 7</vt:lpstr>
      <vt:lpstr>1)  Chemie:  Themen 7</vt:lpstr>
      <vt:lpstr>1)  Chemie:  Themen Klasse 8</vt:lpstr>
      <vt:lpstr>1)  Chemie:  Themen Klasse 8</vt:lpstr>
      <vt:lpstr>1)  Chemie:  Themen Klasse 8</vt:lpstr>
      <vt:lpstr>1)  Chemie:  Themen Klasse 8</vt:lpstr>
      <vt:lpstr>1)  Chemie:  Themen 8</vt:lpstr>
      <vt:lpstr>1)  Chemie:  Themen Klasse 9</vt:lpstr>
      <vt:lpstr>1)  Chemie:  Themen Klasse 9</vt:lpstr>
      <vt:lpstr>1)  Chemie:  Themen Klasse 9</vt:lpstr>
      <vt:lpstr>1)  Chemie:  Themen Klasse 9</vt:lpstr>
      <vt:lpstr>1)  Chemie:  Themen 9</vt:lpstr>
      <vt:lpstr> 1)  Chemie:  Themen Klasse 10</vt:lpstr>
      <vt:lpstr> 1)  Chemie:  Themen Klasse 10</vt:lpstr>
      <vt:lpstr>1)  Chemie:  Themen Klasse 10</vt:lpstr>
      <vt:lpstr>1)  Chemie:  Themen Klasse 10</vt:lpstr>
      <vt:lpstr>1)  Chemie:  Themen 10</vt:lpstr>
      <vt:lpstr>2)  Checkliste-Chemie:   Bin ich ein potentieller Chemiker?</vt:lpstr>
      <vt:lpstr>2)  Checkliste-Chemie:   Bin ich ein potentieller Chemiker?</vt:lpstr>
      <vt:lpstr>2)  Checkliste-Chemie:   Bin ich ein potentieller Chemiker?</vt:lpstr>
      <vt:lpstr>3) Chemie:  Kompetenzen und Voraussetzungen</vt:lpstr>
      <vt:lpstr>4) Chemie  Zusammensetzung des Unterrichts:</vt:lpstr>
      <vt:lpstr>Chemie - und zum Schluss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kurti</dc:creator>
  <cp:lastModifiedBy>Velmeden</cp:lastModifiedBy>
  <cp:revision>62</cp:revision>
  <dcterms:created xsi:type="dcterms:W3CDTF">2010-05-14T10:36:31Z</dcterms:created>
  <dcterms:modified xsi:type="dcterms:W3CDTF">2021-04-27T07:46:11Z</dcterms:modified>
</cp:coreProperties>
</file>