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9" r:id="rId5"/>
    <p:sldId id="262" r:id="rId6"/>
    <p:sldId id="266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rade Verbindung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1AD5-1A88-46F1-A489-0FAD351C213C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2C49B-FEA0-400A-AD36-90B6D2C32A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2317-110E-4C23-A54F-5C676FB7B581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5" name="Fußzeilenplatzhalt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4FB8-3804-4E11-BC8A-4CCD0FAD174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13340-57D7-4A1A-996A-ED6BDB4DDA66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29FE-F077-4B25-9E06-BCAC2DBD90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BBE5-8F61-4162-8D58-4CD56BD84AA5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5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BB24F-C948-45F1-B8CE-C984AE19D3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rade Verbindung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277F-D131-4817-ACF3-A6952166D5E1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7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C87C-91E5-4C54-A5A9-6F4FB1F09A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F6B4-2EE2-48B7-BE35-9616CEFF0984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6" name="Fußzeilenplatzhalt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73923-029C-4785-83B0-7681D2FD7E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93329-1E21-4DC3-9174-448F2B35D047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C972-27FB-4BBD-A276-B21FB39CFA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EA69-EDB0-4CC2-8B03-49631D7727EA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4" name="Fußzeilenplatzhalt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8136-A767-4A9D-9F38-ADD0F95FAD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BE201-A862-499B-B882-F280E5710902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3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ADB28-E538-4AF1-9627-1C6405B018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55AB-9871-4B98-8C5D-68D8923E72B7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7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00E8-5E80-4AEF-BDF1-7E18EDAA3C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11337-BDC3-4A7F-817B-80A212B63B68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3ED3-4E89-4CC3-84F6-D02408FF17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1ED29D-D8A3-441C-9DF2-9A76CDC6B929}" type="datetimeFigureOut">
              <a:rPr lang="de-DE"/>
              <a:pPr>
                <a:defRPr/>
              </a:pPr>
              <a:t>27.04.2021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3ECA98-1D6E-4EBF-9ABC-046EEC1ACB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47" r:id="rId4"/>
    <p:sldLayoutId id="2147483853" r:id="rId5"/>
    <p:sldLayoutId id="2147483848" r:id="rId6"/>
    <p:sldLayoutId id="2147483854" r:id="rId7"/>
    <p:sldLayoutId id="2147483855" r:id="rId8"/>
    <p:sldLayoutId id="2147483856" r:id="rId9"/>
    <p:sldLayoutId id="2147483849" r:id="rId10"/>
    <p:sldLayoutId id="2147483857" r:id="rId11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	Chemie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de-DE" dirty="0" smtClean="0"/>
              <a:t>Wahlpflichtfach ab Klasse 7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764704"/>
            <a:ext cx="8458200" cy="223224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de-DE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Alles ist </a:t>
            </a:r>
            <a:r>
              <a:rPr lang="de-DE" sz="3600" cap="all" dirty="0" err="1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chemie</a:t>
            </a:r>
            <a:r>
              <a:rPr lang="de-DE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de-DE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aber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de-DE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Chemie ist nicht alles.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1)	Chemie: </a:t>
            </a:r>
            <a:br>
              <a:rPr lang="de-DE" dirty="0" smtClean="0"/>
            </a:br>
            <a:r>
              <a:rPr lang="de-DE" dirty="0" smtClean="0"/>
              <a:t>Kompetenzen und Voraussetzungen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2060847"/>
            <a:ext cx="8686800" cy="40192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sz="2700" dirty="0" smtClean="0"/>
              <a:t>Interesse an naturwissenschaftlichen Themen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sz="2700" dirty="0" smtClean="0"/>
              <a:t>Spaß am Experimentieren (allein oder in Gruppen)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sz="2700" dirty="0" smtClean="0"/>
              <a:t>Spaß am „forschend-entwickelnden“ Arbeiten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sz="2700" dirty="0" smtClean="0"/>
              <a:t>Bereitschaft „Vokabeln“ (Elementnamen, Fachbegriffe und Symbole) zu lernen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sz="2700" dirty="0" smtClean="0"/>
              <a:t>keine Angst vor Feuer, Gerüchen und Gefahrstoffen (</a:t>
            </a:r>
            <a:r>
              <a:rPr lang="de-DE" sz="2700" b="1" dirty="0" smtClean="0"/>
              <a:t>aber die nötige Vorsicht bei der praktischen Arbeit</a:t>
            </a:r>
            <a:r>
              <a:rPr lang="de-DE" sz="27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de-D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2) 	Chemie:		Themen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70462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Klasse 7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Sicherheit im Chemieunterricht; Gefahrstoffe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Stoffe und ihre Eigenschaften;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err="1" smtClean="0"/>
              <a:t>Reinstoffe</a:t>
            </a:r>
            <a:r>
              <a:rPr lang="de-DE" b="1" dirty="0" smtClean="0"/>
              <a:t> und Stoffgemische;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Trennverfahren;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das Kugelteilchenmodell; 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Luft und Wasser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Klasse 8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Stoff und Energieumsatz (Verbrennungen, Oxidation, Gesetz der Erhaltung der Masse)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Metalle und Metallgewinnung (</a:t>
            </a:r>
            <a:r>
              <a:rPr lang="de-DE" dirty="0" smtClean="0"/>
              <a:t>Redoxreaktionen)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Elemente und ihre Ordnung </a:t>
            </a:r>
            <a:r>
              <a:rPr lang="de-DE" dirty="0" smtClean="0"/>
              <a:t>(Formeln und Reaktionsgleichungen/Das Atommodell von John Dalton/chemische Elementsymbole)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2)	Chemie:		Themen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70462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Klasse 9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Säuren und Laugen/Neutralisationsreaktionen/ Salzbildung/Salze </a:t>
            </a:r>
            <a:r>
              <a:rPr lang="de-DE" sz="2400" dirty="0" smtClean="0"/>
              <a:t>(Kalkkreislauf, Wasserhärte, Düngemittel, Baustoffe…)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900" b="1" dirty="0" smtClean="0"/>
              <a:t>Elektrische Energie aus chemischen Reaktionen </a:t>
            </a:r>
            <a:r>
              <a:rPr lang="de-DE" sz="2400" dirty="0" smtClean="0"/>
              <a:t>(Batterie, Akkumulator, Elektrolyse)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Organische Chemie </a:t>
            </a:r>
            <a:r>
              <a:rPr lang="de-DE" dirty="0" smtClean="0"/>
              <a:t>(Alkane, </a:t>
            </a:r>
            <a:r>
              <a:rPr lang="de-DE" dirty="0" err="1" smtClean="0"/>
              <a:t>Alkanole</a:t>
            </a:r>
            <a:r>
              <a:rPr lang="de-DE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Stoffe als Energieträger </a:t>
            </a:r>
            <a:r>
              <a:rPr lang="de-DE" dirty="0" smtClean="0"/>
              <a:t>(fossile Brennstoffe)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b="1" dirty="0" smtClean="0"/>
              <a:t>Klasse 10</a:t>
            </a:r>
            <a:endParaRPr lang="de-DE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Organische Chemie: biochemisch interessante Stoffklassen </a:t>
            </a:r>
            <a:r>
              <a:rPr lang="de-DE" dirty="0" smtClean="0"/>
              <a:t>(Erdöl/Alkane, Alkene, Alkine/Nomenklatur (funktionelle Gruppen)/Alkohole)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Produkte der Chemie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 smtClean="0"/>
              <a:t>Themenwahl (nach Interesse):</a:t>
            </a:r>
            <a:r>
              <a:rPr lang="de-DE" dirty="0" smtClean="0"/>
              <a:t> Kunststoffe, Haarkosmetik, Waschen und Reinigen, Zahn- und Mundpflege, organische Säuren u.a.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3)	Chemie	Berufswahl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e-DE" sz="2700" b="1" dirty="0" smtClean="0"/>
              <a:t>Grundlage für Berufe:</a:t>
            </a:r>
          </a:p>
          <a:p>
            <a:pPr eaLnBrk="1" hangingPunct="1"/>
            <a:r>
              <a:rPr lang="de-DE" sz="2700" dirty="0" smtClean="0"/>
              <a:t>mit medizinischer Ausrichtung (PTA, MTA)</a:t>
            </a:r>
          </a:p>
          <a:p>
            <a:pPr eaLnBrk="1" hangingPunct="1"/>
            <a:r>
              <a:rPr lang="de-DE" sz="2700" dirty="0" smtClean="0"/>
              <a:t>in denen mit Gefahrstoffen umgegangen wird (Feuerwehr)</a:t>
            </a:r>
          </a:p>
          <a:p>
            <a:pPr eaLnBrk="1" hangingPunct="1">
              <a:buFont typeface="Wingdings 2" pitchFamily="18" charset="2"/>
              <a:buNone/>
            </a:pPr>
            <a:r>
              <a:rPr lang="de-DE" sz="2700" b="1" dirty="0" smtClean="0"/>
              <a:t>und</a:t>
            </a:r>
          </a:p>
          <a:p>
            <a:pPr eaLnBrk="1" hangingPunct="1"/>
            <a:r>
              <a:rPr lang="de-DE" sz="2700" dirty="0" smtClean="0"/>
              <a:t>Teilgebiet des Studiums für Biologie, Physik, Medizin etc.</a:t>
            </a:r>
          </a:p>
          <a:p>
            <a:pPr eaLnBrk="1" hangingPunct="1"/>
            <a:endParaRPr lang="de-DE" dirty="0" smtClean="0"/>
          </a:p>
          <a:p>
            <a:pPr eaLnBrk="1" hangingPunct="1">
              <a:buFont typeface="Wingdings 2" pitchFamily="18" charset="2"/>
              <a:buNone/>
            </a:pPr>
            <a:endParaRPr 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4)	Chemie	wer sollte es Wählen?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Interesse an naturwissenschaftlichen Themen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(Galileo,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Quarks…)</a:t>
            </a:r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Spaß am Experimentieren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(Experimentierkästen)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Spaß am „forschend-entwickelnden“ Arbeiten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(Wieso? Weshalb? Warum?)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Bereitschaft „Vokabeln“ (Elementnamen, Fachbegriffe und Symbole) zu lernen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keine Angst vor Feuer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(Lagerfeuer, Grill, Feuerwerk)</a:t>
            </a:r>
            <a:r>
              <a:rPr lang="de-DE" dirty="0" smtClean="0"/>
              <a:t>, Gerüchen und Gefahrstoffen (</a:t>
            </a:r>
            <a:r>
              <a:rPr lang="de-DE" b="1" dirty="0" smtClean="0"/>
              <a:t>aber die nötige Vorsicht bei der praktischen Arbeit</a:t>
            </a:r>
            <a:r>
              <a:rPr lang="de-DE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de-DE" dirty="0" smtClean="0"/>
              <a:t>Schüler*innen, die Spaß an der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 Einstein AG </a:t>
            </a:r>
            <a:r>
              <a:rPr lang="de-DE" dirty="0" smtClean="0"/>
              <a:t>hatten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de-D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5) Chemie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de-DE" sz="2700" b="1" dirty="0" smtClean="0"/>
              <a:t>Zusammensetzung des Unterrichts:</a:t>
            </a:r>
          </a:p>
          <a:p>
            <a:pPr eaLnBrk="1" hangingPunct="1"/>
            <a:r>
              <a:rPr lang="de-DE" sz="2700" dirty="0" smtClean="0"/>
              <a:t>theoretische Inhalte</a:t>
            </a:r>
          </a:p>
          <a:p>
            <a:pPr eaLnBrk="1" hangingPunct="1"/>
            <a:r>
              <a:rPr lang="de-DE" sz="2700" dirty="0" smtClean="0"/>
              <a:t>praktische Arbeiten </a:t>
            </a:r>
          </a:p>
          <a:p>
            <a:pPr lvl="1" eaLnBrk="1" hangingPunct="1">
              <a:buFont typeface="Arial" charset="0"/>
              <a:buChar char="•"/>
            </a:pPr>
            <a:r>
              <a:rPr lang="de-DE" sz="2700" dirty="0" smtClean="0"/>
              <a:t>Schülerexperimente, Schülerdemonstrationsexperimente, Lehrerdemonstrationsexperimente</a:t>
            </a:r>
          </a:p>
          <a:p>
            <a:pPr eaLnBrk="1" hangingPunct="1"/>
            <a:r>
              <a:rPr lang="de-DE" sz="2700" dirty="0" smtClean="0"/>
              <a:t>mündliche Mitarbeit</a:t>
            </a:r>
          </a:p>
          <a:p>
            <a:pPr eaLnBrk="1" hangingPunct="1"/>
            <a:r>
              <a:rPr lang="de-DE" sz="2700" dirty="0" smtClean="0"/>
              <a:t>Erstellen und Vortragen von Referaten</a:t>
            </a:r>
          </a:p>
          <a:p>
            <a:pPr eaLnBrk="1" hangingPunct="1">
              <a:buFont typeface="Wingdings 2" pitchFamily="18" charset="2"/>
              <a:buNone/>
            </a:pPr>
            <a:endParaRPr 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Chemie	-	und zum Schluss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916831"/>
            <a:ext cx="8686800" cy="4163293"/>
          </a:xfrm>
        </p:spPr>
        <p:txBody>
          <a:bodyPr/>
          <a:lstStyle/>
          <a:p>
            <a:pPr eaLnBrk="1" hangingPunct="1"/>
            <a:r>
              <a:rPr lang="de-DE" sz="2700" dirty="0" smtClean="0"/>
              <a:t>Wir stellen einen Bezug zwischen der erlernten Theorie und der Anwendung im täglichen Umfeld her.</a:t>
            </a:r>
          </a:p>
          <a:p>
            <a:pPr eaLnBrk="1" hangingPunct="1"/>
            <a:r>
              <a:rPr lang="de-DE" sz="2700" dirty="0" smtClean="0"/>
              <a:t>Wir versuchen wann immer es möglich ist theoretische Inhalte auch praktisch zu bearbeiten.</a:t>
            </a:r>
          </a:p>
          <a:p>
            <a:pPr eaLnBrk="1" hangingPunct="1"/>
            <a:r>
              <a:rPr lang="de-DE" sz="2700" dirty="0" smtClean="0"/>
              <a:t>Leider sind aber auch „Durststrecken“ möglich, in denen theoretische Inhalte überwiegen.</a:t>
            </a:r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Chemie	-	und zum Schluss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132856"/>
            <a:ext cx="8686800" cy="3875261"/>
          </a:xfrm>
        </p:spPr>
        <p:txBody>
          <a:bodyPr/>
          <a:lstStyle/>
          <a:p>
            <a:pPr eaLnBrk="1" hangingPunct="1"/>
            <a:r>
              <a:rPr lang="de-DE" sz="2700" b="1" dirty="0" smtClean="0"/>
              <a:t>Aber</a:t>
            </a:r>
            <a:r>
              <a:rPr lang="de-DE" sz="2700" dirty="0" smtClean="0"/>
              <a:t>: </a:t>
            </a:r>
          </a:p>
          <a:p>
            <a:pPr lvl="1" eaLnBrk="1" hangingPunct="1">
              <a:buFont typeface="Arial" charset="0"/>
              <a:buChar char="•"/>
            </a:pPr>
            <a:r>
              <a:rPr lang="de-DE" sz="2700" dirty="0" smtClean="0"/>
              <a:t>Alle Inhalte sind logisch aufgebaut und gut „lernbar“. </a:t>
            </a:r>
          </a:p>
          <a:p>
            <a:pPr eaLnBrk="1" hangingPunct="1">
              <a:buFont typeface="Wingdings 2" pitchFamily="18" charset="2"/>
              <a:buNone/>
            </a:pPr>
            <a:endParaRPr lang="de-DE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is">
  <a:themeElements>
    <a:clrScheme name="Met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i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409</Words>
  <Application>Microsoft Office PowerPoint</Application>
  <PresentationFormat>Bildschirmpräsentation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Metis</vt:lpstr>
      <vt:lpstr> Chemie</vt:lpstr>
      <vt:lpstr>1) Chemie:  Kompetenzen und Voraussetzungen</vt:lpstr>
      <vt:lpstr>2)  Chemie:  Themen</vt:lpstr>
      <vt:lpstr>2) Chemie:  Themen</vt:lpstr>
      <vt:lpstr>3) Chemie Berufswahl</vt:lpstr>
      <vt:lpstr>4) Chemie wer sollte es Wählen?</vt:lpstr>
      <vt:lpstr>5) Chemie</vt:lpstr>
      <vt:lpstr>Chemie - und zum Schluss …</vt:lpstr>
      <vt:lpstr>Chemie - und zum Schluss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Chemie</dc:title>
  <dc:creator>kurti</dc:creator>
  <cp:lastModifiedBy>Velmeden</cp:lastModifiedBy>
  <cp:revision>24</cp:revision>
  <dcterms:created xsi:type="dcterms:W3CDTF">2010-05-14T10:36:31Z</dcterms:created>
  <dcterms:modified xsi:type="dcterms:W3CDTF">2021-04-27T07:35:57Z</dcterms:modified>
</cp:coreProperties>
</file>